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332" r:id="rId2"/>
    <p:sldId id="393" r:id="rId3"/>
    <p:sldId id="395" r:id="rId4"/>
    <p:sldId id="394" r:id="rId5"/>
    <p:sldId id="379" r:id="rId6"/>
    <p:sldId id="385" r:id="rId7"/>
    <p:sldId id="383" r:id="rId8"/>
    <p:sldId id="384" r:id="rId9"/>
    <p:sldId id="387" r:id="rId10"/>
    <p:sldId id="406" r:id="rId11"/>
    <p:sldId id="408" r:id="rId12"/>
    <p:sldId id="410" r:id="rId13"/>
    <p:sldId id="396" r:id="rId14"/>
    <p:sldId id="402" r:id="rId15"/>
    <p:sldId id="403" r:id="rId16"/>
    <p:sldId id="412" r:id="rId17"/>
    <p:sldId id="413" r:id="rId18"/>
    <p:sldId id="414" r:id="rId19"/>
    <p:sldId id="400" r:id="rId20"/>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75A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16" autoAdjust="0"/>
    <p:restoredTop sz="94660"/>
  </p:normalViewPr>
  <p:slideViewPr>
    <p:cSldViewPr snapToGrid="0">
      <p:cViewPr varScale="1">
        <p:scale>
          <a:sx n="96" d="100"/>
          <a:sy n="96" d="100"/>
        </p:scale>
        <p:origin x="46" y="106"/>
      </p:cViewPr>
      <p:guideLst/>
    </p:cSldViewPr>
  </p:slideViewPr>
  <p:notesTextViewPr>
    <p:cViewPr>
      <p:scale>
        <a:sx n="1" d="1"/>
        <a:sy n="1" d="1"/>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4" Type="http://schemas.openxmlformats.org/officeDocument/2006/relationships/image" Target="../media/image16.svg"/></Relationships>
</file>

<file path=ppt/diagrams/_rels/data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4" Type="http://schemas.openxmlformats.org/officeDocument/2006/relationships/image" Target="../media/image16.svg"/></Relationships>
</file>

<file path=ppt/diagrams/_rels/drawing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2B5E0DA0-5F9B-4316-8812-301D27BAB4EA}" type="doc">
      <dgm:prSet loTypeId="urn:microsoft.com/office/officeart/2018/2/layout/IconLabelList" loCatId="icon" qsTypeId="urn:microsoft.com/office/officeart/2005/8/quickstyle/simple1" qsCatId="simple" csTypeId="urn:microsoft.com/office/officeart/2018/5/colors/Iconchunking_neutralbg_colorful2" csCatId="colorful" phldr="1"/>
      <dgm:spPr/>
      <dgm:t>
        <a:bodyPr/>
        <a:lstStyle/>
        <a:p>
          <a:endParaRPr lang="en-US"/>
        </a:p>
      </dgm:t>
    </dgm:pt>
    <dgm:pt modelId="{4143C99A-E269-4B3C-BFCC-B459E7BADDAB}">
      <dgm:prSet custT="1"/>
      <dgm:spPr/>
      <dgm:t>
        <a:bodyPr/>
        <a:lstStyle/>
        <a:p>
          <a:pPr>
            <a:lnSpc>
              <a:spcPct val="100000"/>
            </a:lnSpc>
          </a:pPr>
          <a:r>
            <a:rPr lang="en-US" sz="2400" b="1" dirty="0"/>
            <a:t>Key Contacts changes to Organizational Profiles</a:t>
          </a:r>
          <a:endParaRPr lang="en-US" sz="2400" dirty="0"/>
        </a:p>
      </dgm:t>
    </dgm:pt>
    <dgm:pt modelId="{9AEE24BC-4A00-41C5-8ABA-6A9607721FB0}" type="parTrans" cxnId="{5800368F-172A-4CA5-BD16-29B7F986B34F}">
      <dgm:prSet/>
      <dgm:spPr/>
      <dgm:t>
        <a:bodyPr/>
        <a:lstStyle/>
        <a:p>
          <a:endParaRPr lang="en-US"/>
        </a:p>
      </dgm:t>
    </dgm:pt>
    <dgm:pt modelId="{09E91D18-8465-4243-8725-F81C73119E24}" type="sibTrans" cxnId="{5800368F-172A-4CA5-BD16-29B7F986B34F}">
      <dgm:prSet/>
      <dgm:spPr/>
      <dgm:t>
        <a:bodyPr/>
        <a:lstStyle/>
        <a:p>
          <a:endParaRPr lang="en-US"/>
        </a:p>
      </dgm:t>
    </dgm:pt>
    <dgm:pt modelId="{6529B95B-B8BA-4790-959B-922BCE614C98}">
      <dgm:prSet custT="1"/>
      <dgm:spPr/>
      <dgm:t>
        <a:bodyPr/>
        <a:lstStyle/>
        <a:p>
          <a:pPr>
            <a:lnSpc>
              <a:spcPct val="100000"/>
            </a:lnSpc>
          </a:pPr>
          <a:r>
            <a:rPr lang="en-US" sz="1800" dirty="0"/>
            <a:t>If you are the Key Contact </a:t>
          </a:r>
          <a:r>
            <a:rPr lang="en-US" sz="1800" i="1" dirty="0"/>
            <a:t>(aka: admin) </a:t>
          </a:r>
          <a:r>
            <a:rPr lang="en-US" sz="1800" dirty="0"/>
            <a:t>to an Organization, you are able to make changes to the organization profile through your individual profile. </a:t>
          </a:r>
          <a:br>
            <a:rPr lang="en-US" sz="1800" dirty="0"/>
          </a:br>
          <a:br>
            <a:rPr lang="en-US" sz="1800" dirty="0"/>
          </a:br>
          <a:r>
            <a:rPr lang="en-US" sz="1800" dirty="0"/>
            <a:t>To update your Organization's’ profile, hover your mouse over ‘My Profile’ and click on ‘</a:t>
          </a:r>
          <a:r>
            <a:rPr lang="en-US" sz="1800" i="1" dirty="0"/>
            <a:t>Your Organization’</a:t>
          </a:r>
          <a:r>
            <a:rPr lang="en-US" sz="1800" dirty="0"/>
            <a:t>. </a:t>
          </a:r>
        </a:p>
      </dgm:t>
    </dgm:pt>
    <dgm:pt modelId="{60658B75-ACFA-449A-9C28-A0894B7614ED}" type="parTrans" cxnId="{D0628A7C-FA4B-4A30-AF3E-9D77E61E2FFC}">
      <dgm:prSet/>
      <dgm:spPr/>
      <dgm:t>
        <a:bodyPr/>
        <a:lstStyle/>
        <a:p>
          <a:endParaRPr lang="en-US"/>
        </a:p>
      </dgm:t>
    </dgm:pt>
    <dgm:pt modelId="{DB176A03-3E29-40FE-A131-2B1884E7A0B2}" type="sibTrans" cxnId="{D0628A7C-FA4B-4A30-AF3E-9D77E61E2FFC}">
      <dgm:prSet/>
      <dgm:spPr/>
      <dgm:t>
        <a:bodyPr/>
        <a:lstStyle/>
        <a:p>
          <a:endParaRPr lang="en-US"/>
        </a:p>
      </dgm:t>
    </dgm:pt>
    <dgm:pt modelId="{749F416D-A8CA-4D8E-80FF-D6B3250B5470}" type="pres">
      <dgm:prSet presAssocID="{2B5E0DA0-5F9B-4316-8812-301D27BAB4EA}" presName="root" presStyleCnt="0">
        <dgm:presLayoutVars>
          <dgm:dir/>
          <dgm:resizeHandles val="exact"/>
        </dgm:presLayoutVars>
      </dgm:prSet>
      <dgm:spPr/>
    </dgm:pt>
    <dgm:pt modelId="{D8779793-C8D6-4975-A53F-B37CFD740B61}" type="pres">
      <dgm:prSet presAssocID="{4143C99A-E269-4B3C-BFCC-B459E7BADDAB}" presName="compNode" presStyleCnt="0"/>
      <dgm:spPr/>
    </dgm:pt>
    <dgm:pt modelId="{C0E89571-0E84-4593-AA68-AB3D68CD4F8C}" type="pres">
      <dgm:prSet presAssocID="{4143C99A-E269-4B3C-BFCC-B459E7BADDAB}"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sers"/>
        </a:ext>
      </dgm:extLst>
    </dgm:pt>
    <dgm:pt modelId="{F2ABD7CD-1AFE-4FC4-8C90-0149E6D92621}" type="pres">
      <dgm:prSet presAssocID="{4143C99A-E269-4B3C-BFCC-B459E7BADDAB}" presName="spaceRect" presStyleCnt="0"/>
      <dgm:spPr/>
    </dgm:pt>
    <dgm:pt modelId="{5E37C02B-BF33-44FD-B022-AD99F9DAC669}" type="pres">
      <dgm:prSet presAssocID="{4143C99A-E269-4B3C-BFCC-B459E7BADDAB}" presName="textRect" presStyleLbl="revTx" presStyleIdx="0" presStyleCnt="2" custScaleX="339533">
        <dgm:presLayoutVars>
          <dgm:chMax val="1"/>
          <dgm:chPref val="1"/>
        </dgm:presLayoutVars>
      </dgm:prSet>
      <dgm:spPr/>
    </dgm:pt>
    <dgm:pt modelId="{C6B161D7-D687-4B90-B3DC-D03DDB090788}" type="pres">
      <dgm:prSet presAssocID="{09E91D18-8465-4243-8725-F81C73119E24}" presName="sibTrans" presStyleCnt="0"/>
      <dgm:spPr/>
    </dgm:pt>
    <dgm:pt modelId="{A4210780-5B2E-4F71-8C5A-ED32A0E584A2}" type="pres">
      <dgm:prSet presAssocID="{6529B95B-B8BA-4790-959B-922BCE614C98}" presName="compNode" presStyleCnt="0"/>
      <dgm:spPr/>
    </dgm:pt>
    <dgm:pt modelId="{2C7CD89E-16C1-49CD-A369-95291032DC0B}" type="pres">
      <dgm:prSet presAssocID="{6529B95B-B8BA-4790-959B-922BCE614C98}"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Right Pointing Backhand Index "/>
        </a:ext>
      </dgm:extLst>
    </dgm:pt>
    <dgm:pt modelId="{2C63D012-A6B4-43FF-8C6E-C1A028715D4A}" type="pres">
      <dgm:prSet presAssocID="{6529B95B-B8BA-4790-959B-922BCE614C98}" presName="spaceRect" presStyleCnt="0"/>
      <dgm:spPr/>
    </dgm:pt>
    <dgm:pt modelId="{8934C8E5-A451-438B-89EF-F38DD4DFEBCF}" type="pres">
      <dgm:prSet presAssocID="{6529B95B-B8BA-4790-959B-922BCE614C98}" presName="textRect" presStyleLbl="revTx" presStyleIdx="1" presStyleCnt="2" custScaleX="357797">
        <dgm:presLayoutVars>
          <dgm:chMax val="1"/>
          <dgm:chPref val="1"/>
        </dgm:presLayoutVars>
      </dgm:prSet>
      <dgm:spPr/>
    </dgm:pt>
  </dgm:ptLst>
  <dgm:cxnLst>
    <dgm:cxn modelId="{8DE88C3A-210F-B441-91C8-BAE9DBC4DB7F}" type="presOf" srcId="{4143C99A-E269-4B3C-BFCC-B459E7BADDAB}" destId="{5E37C02B-BF33-44FD-B022-AD99F9DAC669}" srcOrd="0" destOrd="0" presId="urn:microsoft.com/office/officeart/2018/2/layout/IconLabelList"/>
    <dgm:cxn modelId="{347A604B-81CC-4645-8484-1AF9A151FD38}" type="presOf" srcId="{2B5E0DA0-5F9B-4316-8812-301D27BAB4EA}" destId="{749F416D-A8CA-4D8E-80FF-D6B3250B5470}" srcOrd="0" destOrd="0" presId="urn:microsoft.com/office/officeart/2018/2/layout/IconLabelList"/>
    <dgm:cxn modelId="{D0628A7C-FA4B-4A30-AF3E-9D77E61E2FFC}" srcId="{2B5E0DA0-5F9B-4316-8812-301D27BAB4EA}" destId="{6529B95B-B8BA-4790-959B-922BCE614C98}" srcOrd="1" destOrd="0" parTransId="{60658B75-ACFA-449A-9C28-A0894B7614ED}" sibTransId="{DB176A03-3E29-40FE-A131-2B1884E7A0B2}"/>
    <dgm:cxn modelId="{E26FD07D-1855-D843-A93E-23B158DB2F45}" type="presOf" srcId="{6529B95B-B8BA-4790-959B-922BCE614C98}" destId="{8934C8E5-A451-438B-89EF-F38DD4DFEBCF}" srcOrd="0" destOrd="0" presId="urn:microsoft.com/office/officeart/2018/2/layout/IconLabelList"/>
    <dgm:cxn modelId="{5800368F-172A-4CA5-BD16-29B7F986B34F}" srcId="{2B5E0DA0-5F9B-4316-8812-301D27BAB4EA}" destId="{4143C99A-E269-4B3C-BFCC-B459E7BADDAB}" srcOrd="0" destOrd="0" parTransId="{9AEE24BC-4A00-41C5-8ABA-6A9607721FB0}" sibTransId="{09E91D18-8465-4243-8725-F81C73119E24}"/>
    <dgm:cxn modelId="{F6EBC262-F576-BB44-B5F7-434A07C5DD43}" type="presParOf" srcId="{749F416D-A8CA-4D8E-80FF-D6B3250B5470}" destId="{D8779793-C8D6-4975-A53F-B37CFD740B61}" srcOrd="0" destOrd="0" presId="urn:microsoft.com/office/officeart/2018/2/layout/IconLabelList"/>
    <dgm:cxn modelId="{3AFAD60C-38BB-134E-9977-330318373819}" type="presParOf" srcId="{D8779793-C8D6-4975-A53F-B37CFD740B61}" destId="{C0E89571-0E84-4593-AA68-AB3D68CD4F8C}" srcOrd="0" destOrd="0" presId="urn:microsoft.com/office/officeart/2018/2/layout/IconLabelList"/>
    <dgm:cxn modelId="{905C85EE-8868-8C4C-871E-998407711EF2}" type="presParOf" srcId="{D8779793-C8D6-4975-A53F-B37CFD740B61}" destId="{F2ABD7CD-1AFE-4FC4-8C90-0149E6D92621}" srcOrd="1" destOrd="0" presId="urn:microsoft.com/office/officeart/2018/2/layout/IconLabelList"/>
    <dgm:cxn modelId="{30F9D39A-6261-BF4B-95AD-C9F899DFB2ED}" type="presParOf" srcId="{D8779793-C8D6-4975-A53F-B37CFD740B61}" destId="{5E37C02B-BF33-44FD-B022-AD99F9DAC669}" srcOrd="2" destOrd="0" presId="urn:microsoft.com/office/officeart/2018/2/layout/IconLabelList"/>
    <dgm:cxn modelId="{60906FEB-DCA4-2442-A742-7D239AC63666}" type="presParOf" srcId="{749F416D-A8CA-4D8E-80FF-D6B3250B5470}" destId="{C6B161D7-D687-4B90-B3DC-D03DDB090788}" srcOrd="1" destOrd="0" presId="urn:microsoft.com/office/officeart/2018/2/layout/IconLabelList"/>
    <dgm:cxn modelId="{098F24ED-5579-BF44-B548-9C088874F571}" type="presParOf" srcId="{749F416D-A8CA-4D8E-80FF-D6B3250B5470}" destId="{A4210780-5B2E-4F71-8C5A-ED32A0E584A2}" srcOrd="2" destOrd="0" presId="urn:microsoft.com/office/officeart/2018/2/layout/IconLabelList"/>
    <dgm:cxn modelId="{FD00804E-7411-934E-BAED-7AEDD226D050}" type="presParOf" srcId="{A4210780-5B2E-4F71-8C5A-ED32A0E584A2}" destId="{2C7CD89E-16C1-49CD-A369-95291032DC0B}" srcOrd="0" destOrd="0" presId="urn:microsoft.com/office/officeart/2018/2/layout/IconLabelList"/>
    <dgm:cxn modelId="{742CC144-196C-7F46-ADC8-F31EAF7C1F24}" type="presParOf" srcId="{A4210780-5B2E-4F71-8C5A-ED32A0E584A2}" destId="{2C63D012-A6B4-43FF-8C6E-C1A028715D4A}" srcOrd="1" destOrd="0" presId="urn:microsoft.com/office/officeart/2018/2/layout/IconLabelList"/>
    <dgm:cxn modelId="{29D5EC8A-718A-9D40-ACC0-8F714E4F87E5}" type="presParOf" srcId="{A4210780-5B2E-4F71-8C5A-ED32A0E584A2}" destId="{8934C8E5-A451-438B-89EF-F38DD4DFEBCF}" srcOrd="2" destOrd="0" presId="urn:microsoft.com/office/officeart/2018/2/layout/Icon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DF1476B-B588-4A0A-9220-FA4BAA1A6518}" type="doc">
      <dgm:prSet loTypeId="urn:microsoft.com/office/officeart/2018/2/layout/IconVerticalSolidList" loCatId="icon" qsTypeId="urn:microsoft.com/office/officeart/2005/8/quickstyle/simple4" qsCatId="simple" csTypeId="urn:microsoft.com/office/officeart/2018/5/colors/Iconchunking_neutralicontext_colorful1" csCatId="colorful" phldr="1"/>
      <dgm:spPr/>
      <dgm:t>
        <a:bodyPr/>
        <a:lstStyle/>
        <a:p>
          <a:endParaRPr lang="en-US"/>
        </a:p>
      </dgm:t>
    </dgm:pt>
    <dgm:pt modelId="{FB81A788-8C8E-4E91-9D65-860FF47C7A0F}">
      <dgm:prSet custT="1"/>
      <dgm:spPr/>
      <dgm:t>
        <a:bodyPr/>
        <a:lstStyle/>
        <a:p>
          <a:pPr>
            <a:lnSpc>
              <a:spcPct val="100000"/>
            </a:lnSpc>
          </a:pPr>
          <a:r>
            <a:rPr lang="en-US" sz="2400" b="1" dirty="0">
              <a:solidFill>
                <a:schemeClr val="tx1"/>
              </a:solidFill>
            </a:rPr>
            <a:t>Log in</a:t>
          </a:r>
          <a:endParaRPr lang="en-US" sz="2400" dirty="0">
            <a:solidFill>
              <a:schemeClr val="tx1"/>
            </a:solidFill>
          </a:endParaRPr>
        </a:p>
      </dgm:t>
    </dgm:pt>
    <dgm:pt modelId="{03B4A761-5C27-4240-913A-EBB69A05D428}" type="parTrans" cxnId="{176F2101-D64D-4ACB-8D51-35FE883704F8}">
      <dgm:prSet/>
      <dgm:spPr/>
      <dgm:t>
        <a:bodyPr/>
        <a:lstStyle/>
        <a:p>
          <a:endParaRPr lang="en-US"/>
        </a:p>
      </dgm:t>
    </dgm:pt>
    <dgm:pt modelId="{3772CE26-3B0D-44D8-B190-6FA97C2F65CA}" type="sibTrans" cxnId="{176F2101-D64D-4ACB-8D51-35FE883704F8}">
      <dgm:prSet/>
      <dgm:spPr/>
      <dgm:t>
        <a:bodyPr/>
        <a:lstStyle/>
        <a:p>
          <a:endParaRPr lang="en-US"/>
        </a:p>
      </dgm:t>
    </dgm:pt>
    <dgm:pt modelId="{CE00FA8D-0397-495B-957B-39FCE67D0861}">
      <dgm:prSet custT="1"/>
      <dgm:spPr/>
      <dgm:t>
        <a:bodyPr/>
        <a:lstStyle/>
        <a:p>
          <a:pPr>
            <a:lnSpc>
              <a:spcPct val="100000"/>
            </a:lnSpc>
          </a:pPr>
          <a:r>
            <a:rPr lang="en-US" sz="2400" b="1" dirty="0">
              <a:solidFill>
                <a:schemeClr val="tx1"/>
              </a:solidFill>
            </a:rPr>
            <a:t>Click  ‘Renew’ </a:t>
          </a:r>
          <a:br>
            <a:rPr lang="en-US" sz="2400" b="1" dirty="0">
              <a:solidFill>
                <a:schemeClr val="tx1"/>
              </a:solidFill>
            </a:rPr>
          </a:br>
          <a:endParaRPr lang="en-US" sz="2400" dirty="0">
            <a:solidFill>
              <a:schemeClr val="tx1"/>
            </a:solidFill>
          </a:endParaRPr>
        </a:p>
      </dgm:t>
    </dgm:pt>
    <dgm:pt modelId="{38EF42A5-5313-4EB2-BFD5-95D1F149729E}" type="parTrans" cxnId="{62F24EB0-CA01-4AC7-B33D-8F3C6C831081}">
      <dgm:prSet/>
      <dgm:spPr/>
      <dgm:t>
        <a:bodyPr/>
        <a:lstStyle/>
        <a:p>
          <a:endParaRPr lang="en-US"/>
        </a:p>
      </dgm:t>
    </dgm:pt>
    <dgm:pt modelId="{4C5407B4-B66B-44EA-B8CC-C01E1635D79D}" type="sibTrans" cxnId="{62F24EB0-CA01-4AC7-B33D-8F3C6C831081}">
      <dgm:prSet/>
      <dgm:spPr/>
      <dgm:t>
        <a:bodyPr/>
        <a:lstStyle/>
        <a:p>
          <a:endParaRPr lang="en-US"/>
        </a:p>
      </dgm:t>
    </dgm:pt>
    <dgm:pt modelId="{76EBB8EE-B9FD-47E7-8754-AF060041E044}">
      <dgm:prSet custT="1"/>
      <dgm:spPr/>
      <dgm:t>
        <a:bodyPr/>
        <a:lstStyle/>
        <a:p>
          <a:pPr>
            <a:lnSpc>
              <a:spcPct val="100000"/>
            </a:lnSpc>
          </a:pPr>
          <a:r>
            <a:rPr lang="en-US" sz="2400" b="1" dirty="0">
              <a:solidFill>
                <a:schemeClr val="tx1"/>
              </a:solidFill>
            </a:rPr>
            <a:t>Navigate to ‘My profile’</a:t>
          </a:r>
          <a:endParaRPr lang="en-US" sz="2400" dirty="0">
            <a:solidFill>
              <a:schemeClr val="tx1"/>
            </a:solidFill>
          </a:endParaRPr>
        </a:p>
      </dgm:t>
    </dgm:pt>
    <dgm:pt modelId="{CCC2C3DB-E0D8-4CC0-BD15-34F8A052D95F}" type="parTrans" cxnId="{DF0B5771-07A9-46A7-AF0C-798EAB42D292}">
      <dgm:prSet/>
      <dgm:spPr/>
      <dgm:t>
        <a:bodyPr/>
        <a:lstStyle/>
        <a:p>
          <a:endParaRPr lang="en-US"/>
        </a:p>
      </dgm:t>
    </dgm:pt>
    <dgm:pt modelId="{4A98587F-8B63-436A-9CB6-DA09F3C70498}" type="sibTrans" cxnId="{DF0B5771-07A9-46A7-AF0C-798EAB42D292}">
      <dgm:prSet/>
      <dgm:spPr/>
      <dgm:t>
        <a:bodyPr/>
        <a:lstStyle/>
        <a:p>
          <a:endParaRPr lang="en-US"/>
        </a:p>
      </dgm:t>
    </dgm:pt>
    <dgm:pt modelId="{15791FD9-46A0-4F8D-A3D4-8D49577C37FC}" type="pres">
      <dgm:prSet presAssocID="{4DF1476B-B588-4A0A-9220-FA4BAA1A6518}" presName="root" presStyleCnt="0">
        <dgm:presLayoutVars>
          <dgm:dir/>
          <dgm:resizeHandles val="exact"/>
        </dgm:presLayoutVars>
      </dgm:prSet>
      <dgm:spPr/>
    </dgm:pt>
    <dgm:pt modelId="{8680644D-E9CE-44EF-8712-67505F368E0A}" type="pres">
      <dgm:prSet presAssocID="{FB81A788-8C8E-4E91-9D65-860FF47C7A0F}" presName="compNode" presStyleCnt="0"/>
      <dgm:spPr/>
    </dgm:pt>
    <dgm:pt modelId="{112124D3-FDCA-450A-848E-41C8D6D4A2C3}" type="pres">
      <dgm:prSet presAssocID="{FB81A788-8C8E-4E91-9D65-860FF47C7A0F}" presName="bgRect" presStyleLbl="bgShp" presStyleIdx="0" presStyleCnt="3" custLinFactNeighborY="-25142"/>
      <dgm:spPr/>
    </dgm:pt>
    <dgm:pt modelId="{C77C4D1B-169F-4BDD-AA34-BD742B62516D}" type="pres">
      <dgm:prSet presAssocID="{FB81A788-8C8E-4E91-9D65-860FF47C7A0F}" presName="iconRect" presStyleLbl="node1" presStyleIdx="0" presStyleCnt="3" custScaleX="145759" custScaleY="147810"/>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pt>
    <dgm:pt modelId="{F10E29C2-A060-4846-8C80-15C0743DD73A}" type="pres">
      <dgm:prSet presAssocID="{FB81A788-8C8E-4E91-9D65-860FF47C7A0F}" presName="spaceRect" presStyleCnt="0"/>
      <dgm:spPr/>
    </dgm:pt>
    <dgm:pt modelId="{2391C0D3-60E0-4AE5-9C7D-B624089567CC}" type="pres">
      <dgm:prSet presAssocID="{FB81A788-8C8E-4E91-9D65-860FF47C7A0F}" presName="parTx" presStyleLbl="revTx" presStyleIdx="0" presStyleCnt="3" custScaleX="103043" custLinFactNeighborX="476" custLinFactNeighborY="-31501">
        <dgm:presLayoutVars>
          <dgm:chMax val="0"/>
          <dgm:chPref val="0"/>
        </dgm:presLayoutVars>
      </dgm:prSet>
      <dgm:spPr/>
    </dgm:pt>
    <dgm:pt modelId="{57A7AD69-5ACF-49CF-9C35-9EA23A8E3093}" type="pres">
      <dgm:prSet presAssocID="{3772CE26-3B0D-44D8-B190-6FA97C2F65CA}" presName="sibTrans" presStyleCnt="0"/>
      <dgm:spPr/>
    </dgm:pt>
    <dgm:pt modelId="{8908A3BB-ED1C-4839-A3D9-37171B935D2D}" type="pres">
      <dgm:prSet presAssocID="{76EBB8EE-B9FD-47E7-8754-AF060041E044}" presName="compNode" presStyleCnt="0"/>
      <dgm:spPr/>
    </dgm:pt>
    <dgm:pt modelId="{7B5245A2-4F54-4417-8102-F8E8F2E9BBDD}" type="pres">
      <dgm:prSet presAssocID="{76EBB8EE-B9FD-47E7-8754-AF060041E044}" presName="bgRect" presStyleLbl="bgShp" presStyleIdx="1" presStyleCnt="3"/>
      <dgm:spPr/>
    </dgm:pt>
    <dgm:pt modelId="{603B6394-B7CC-4D1E-9CE9-95893277C31D}" type="pres">
      <dgm:prSet presAssocID="{76EBB8EE-B9FD-47E7-8754-AF060041E044}" presName="iconRect" presStyleLbl="node1" presStyleIdx="1" presStyleCnt="3" custScaleX="123118" custScaleY="146079"/>
      <dgm:spPr>
        <a:blipFill>
          <a:blip xmlns:r="http://schemas.openxmlformats.org/officeDocument/2006/relationships" r:embed="rId3">
            <a:extLst>
              <a:ext uri="{96DAC541-7B7A-43D3-8B79-37D633B846F1}">
                <asvg:svgBlip xmlns:asvg="http://schemas.microsoft.com/office/drawing/2016/SVG/main" r:embed="rId4"/>
              </a:ext>
            </a:extLst>
          </a:blip>
          <a:srcRect/>
          <a:stretch>
            <a:fillRect l="-9000" r="-9000"/>
          </a:stretch>
        </a:blipFill>
        <a:ln>
          <a:noFill/>
        </a:ln>
      </dgm:spPr>
    </dgm:pt>
    <dgm:pt modelId="{D8B2B0E7-0F6D-4E85-B3BA-3CA7D85089B9}" type="pres">
      <dgm:prSet presAssocID="{76EBB8EE-B9FD-47E7-8754-AF060041E044}" presName="spaceRect" presStyleCnt="0"/>
      <dgm:spPr/>
    </dgm:pt>
    <dgm:pt modelId="{ED1B91E0-88F9-4CD9-B4EB-BF9FF3299E9F}" type="pres">
      <dgm:prSet presAssocID="{76EBB8EE-B9FD-47E7-8754-AF060041E044}" presName="parTx" presStyleLbl="revTx" presStyleIdx="1" presStyleCnt="3">
        <dgm:presLayoutVars>
          <dgm:chMax val="0"/>
          <dgm:chPref val="0"/>
        </dgm:presLayoutVars>
      </dgm:prSet>
      <dgm:spPr/>
    </dgm:pt>
    <dgm:pt modelId="{B628DDEC-ED2E-4F8C-B98D-AB9EE45BCABF}" type="pres">
      <dgm:prSet presAssocID="{4A98587F-8B63-436A-9CB6-DA09F3C70498}" presName="sibTrans" presStyleCnt="0"/>
      <dgm:spPr/>
    </dgm:pt>
    <dgm:pt modelId="{6D6277CD-1D79-4B20-B560-9726DB279E01}" type="pres">
      <dgm:prSet presAssocID="{CE00FA8D-0397-495B-957B-39FCE67D0861}" presName="compNode" presStyleCnt="0"/>
      <dgm:spPr/>
    </dgm:pt>
    <dgm:pt modelId="{68B15FF5-D9D1-4224-9F4D-C1177816000E}" type="pres">
      <dgm:prSet presAssocID="{CE00FA8D-0397-495B-957B-39FCE67D0861}" presName="bgRect" presStyleLbl="bgShp" presStyleIdx="2" presStyleCnt="3"/>
      <dgm:spPr/>
    </dgm:pt>
    <dgm:pt modelId="{B62B21AC-BCA6-4679-9AEC-DF15FBAA83A0}" type="pres">
      <dgm:prSet presAssocID="{CE00FA8D-0397-495B-957B-39FCE67D0861}" presName="iconRect" presStyleLbl="node1" presStyleIdx="2" presStyleCnt="3" custScaleX="140099" custScaleY="138687"/>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pt>
    <dgm:pt modelId="{0C73A148-944B-4ECD-9B8B-C8CC311A6E80}" type="pres">
      <dgm:prSet presAssocID="{CE00FA8D-0397-495B-957B-39FCE67D0861}" presName="spaceRect" presStyleCnt="0"/>
      <dgm:spPr/>
    </dgm:pt>
    <dgm:pt modelId="{78490319-3A9A-4543-8BA3-405CC02D6F81}" type="pres">
      <dgm:prSet presAssocID="{CE00FA8D-0397-495B-957B-39FCE67D0861}" presName="parTx" presStyleLbl="revTx" presStyleIdx="2" presStyleCnt="3" custLinFactNeighborX="6648" custLinFactNeighborY="7731">
        <dgm:presLayoutVars>
          <dgm:chMax val="0"/>
          <dgm:chPref val="0"/>
        </dgm:presLayoutVars>
      </dgm:prSet>
      <dgm:spPr/>
    </dgm:pt>
  </dgm:ptLst>
  <dgm:cxnLst>
    <dgm:cxn modelId="{176F2101-D64D-4ACB-8D51-35FE883704F8}" srcId="{4DF1476B-B588-4A0A-9220-FA4BAA1A6518}" destId="{FB81A788-8C8E-4E91-9D65-860FF47C7A0F}" srcOrd="0" destOrd="0" parTransId="{03B4A761-5C27-4240-913A-EBB69A05D428}" sibTransId="{3772CE26-3B0D-44D8-B190-6FA97C2F65CA}"/>
    <dgm:cxn modelId="{CE375F06-A8D7-A24E-BE81-E1FEAA8B04DD}" type="presOf" srcId="{4DF1476B-B588-4A0A-9220-FA4BAA1A6518}" destId="{15791FD9-46A0-4F8D-A3D4-8D49577C37FC}" srcOrd="0" destOrd="0" presId="urn:microsoft.com/office/officeart/2018/2/layout/IconVerticalSolidList"/>
    <dgm:cxn modelId="{6891BC4F-4088-0249-90F3-02212B3A945B}" type="presOf" srcId="{FB81A788-8C8E-4E91-9D65-860FF47C7A0F}" destId="{2391C0D3-60E0-4AE5-9C7D-B624089567CC}" srcOrd="0" destOrd="0" presId="urn:microsoft.com/office/officeart/2018/2/layout/IconVerticalSolidList"/>
    <dgm:cxn modelId="{DF0B5771-07A9-46A7-AF0C-798EAB42D292}" srcId="{4DF1476B-B588-4A0A-9220-FA4BAA1A6518}" destId="{76EBB8EE-B9FD-47E7-8754-AF060041E044}" srcOrd="1" destOrd="0" parTransId="{CCC2C3DB-E0D8-4CC0-BD15-34F8A052D95F}" sibTransId="{4A98587F-8B63-436A-9CB6-DA09F3C70498}"/>
    <dgm:cxn modelId="{6CC30184-D03E-8446-9A23-4C5E6812704B}" type="presOf" srcId="{CE00FA8D-0397-495B-957B-39FCE67D0861}" destId="{78490319-3A9A-4543-8BA3-405CC02D6F81}" srcOrd="0" destOrd="0" presId="urn:microsoft.com/office/officeart/2018/2/layout/IconVerticalSolidList"/>
    <dgm:cxn modelId="{62F24EB0-CA01-4AC7-B33D-8F3C6C831081}" srcId="{4DF1476B-B588-4A0A-9220-FA4BAA1A6518}" destId="{CE00FA8D-0397-495B-957B-39FCE67D0861}" srcOrd="2" destOrd="0" parTransId="{38EF42A5-5313-4EB2-BFD5-95D1F149729E}" sibTransId="{4C5407B4-B66B-44EA-B8CC-C01E1635D79D}"/>
    <dgm:cxn modelId="{7EB62CDF-DB4C-7F43-97F4-F85E8432C030}" type="presOf" srcId="{76EBB8EE-B9FD-47E7-8754-AF060041E044}" destId="{ED1B91E0-88F9-4CD9-B4EB-BF9FF3299E9F}" srcOrd="0" destOrd="0" presId="urn:microsoft.com/office/officeart/2018/2/layout/IconVerticalSolidList"/>
    <dgm:cxn modelId="{5C390701-10AA-2D41-93E8-360AF7E1215D}" type="presParOf" srcId="{15791FD9-46A0-4F8D-A3D4-8D49577C37FC}" destId="{8680644D-E9CE-44EF-8712-67505F368E0A}" srcOrd="0" destOrd="0" presId="urn:microsoft.com/office/officeart/2018/2/layout/IconVerticalSolidList"/>
    <dgm:cxn modelId="{0565D4E8-7E37-D04D-BC69-B438D06A418E}" type="presParOf" srcId="{8680644D-E9CE-44EF-8712-67505F368E0A}" destId="{112124D3-FDCA-450A-848E-41C8D6D4A2C3}" srcOrd="0" destOrd="0" presId="urn:microsoft.com/office/officeart/2018/2/layout/IconVerticalSolidList"/>
    <dgm:cxn modelId="{8F334FD8-40A5-6E4A-8252-E95F96B88CDE}" type="presParOf" srcId="{8680644D-E9CE-44EF-8712-67505F368E0A}" destId="{C77C4D1B-169F-4BDD-AA34-BD742B62516D}" srcOrd="1" destOrd="0" presId="urn:microsoft.com/office/officeart/2018/2/layout/IconVerticalSolidList"/>
    <dgm:cxn modelId="{9FE11EC5-00C9-9142-B234-9D2E80B1A4BA}" type="presParOf" srcId="{8680644D-E9CE-44EF-8712-67505F368E0A}" destId="{F10E29C2-A060-4846-8C80-15C0743DD73A}" srcOrd="2" destOrd="0" presId="urn:microsoft.com/office/officeart/2018/2/layout/IconVerticalSolidList"/>
    <dgm:cxn modelId="{54F689BB-AC7F-1348-BC7B-9709D5FB5D16}" type="presParOf" srcId="{8680644D-E9CE-44EF-8712-67505F368E0A}" destId="{2391C0D3-60E0-4AE5-9C7D-B624089567CC}" srcOrd="3" destOrd="0" presId="urn:microsoft.com/office/officeart/2018/2/layout/IconVerticalSolidList"/>
    <dgm:cxn modelId="{90CB020E-53F0-D247-B977-F4CC2A1225F9}" type="presParOf" srcId="{15791FD9-46A0-4F8D-A3D4-8D49577C37FC}" destId="{57A7AD69-5ACF-49CF-9C35-9EA23A8E3093}" srcOrd="1" destOrd="0" presId="urn:microsoft.com/office/officeart/2018/2/layout/IconVerticalSolidList"/>
    <dgm:cxn modelId="{FC75B4F6-7435-BF4F-86E8-B8887B370F08}" type="presParOf" srcId="{15791FD9-46A0-4F8D-A3D4-8D49577C37FC}" destId="{8908A3BB-ED1C-4839-A3D9-37171B935D2D}" srcOrd="2" destOrd="0" presId="urn:microsoft.com/office/officeart/2018/2/layout/IconVerticalSolidList"/>
    <dgm:cxn modelId="{B8FC623E-BB58-F44C-B5BB-4FA04B494E48}" type="presParOf" srcId="{8908A3BB-ED1C-4839-A3D9-37171B935D2D}" destId="{7B5245A2-4F54-4417-8102-F8E8F2E9BBDD}" srcOrd="0" destOrd="0" presId="urn:microsoft.com/office/officeart/2018/2/layout/IconVerticalSolidList"/>
    <dgm:cxn modelId="{6EA259F9-BE34-0445-8131-8245F5B09AE8}" type="presParOf" srcId="{8908A3BB-ED1C-4839-A3D9-37171B935D2D}" destId="{603B6394-B7CC-4D1E-9CE9-95893277C31D}" srcOrd="1" destOrd="0" presId="urn:microsoft.com/office/officeart/2018/2/layout/IconVerticalSolidList"/>
    <dgm:cxn modelId="{080BB953-9AA7-5F42-A3B1-90D4D10F28A8}" type="presParOf" srcId="{8908A3BB-ED1C-4839-A3D9-37171B935D2D}" destId="{D8B2B0E7-0F6D-4E85-B3BA-3CA7D85089B9}" srcOrd="2" destOrd="0" presId="urn:microsoft.com/office/officeart/2018/2/layout/IconVerticalSolidList"/>
    <dgm:cxn modelId="{5BFB753C-C300-D149-B02D-F6180B090BFF}" type="presParOf" srcId="{8908A3BB-ED1C-4839-A3D9-37171B935D2D}" destId="{ED1B91E0-88F9-4CD9-B4EB-BF9FF3299E9F}" srcOrd="3" destOrd="0" presId="urn:microsoft.com/office/officeart/2018/2/layout/IconVerticalSolidList"/>
    <dgm:cxn modelId="{4509594E-AE02-2B4B-8930-59F4D5E2CA9D}" type="presParOf" srcId="{15791FD9-46A0-4F8D-A3D4-8D49577C37FC}" destId="{B628DDEC-ED2E-4F8C-B98D-AB9EE45BCABF}" srcOrd="3" destOrd="0" presId="urn:microsoft.com/office/officeart/2018/2/layout/IconVerticalSolidList"/>
    <dgm:cxn modelId="{A390FD4D-EA96-3C4F-9E22-C193A851BB4B}" type="presParOf" srcId="{15791FD9-46A0-4F8D-A3D4-8D49577C37FC}" destId="{6D6277CD-1D79-4B20-B560-9726DB279E01}" srcOrd="4" destOrd="0" presId="urn:microsoft.com/office/officeart/2018/2/layout/IconVerticalSolidList"/>
    <dgm:cxn modelId="{75AFC706-75DE-894A-957F-AEB6EFA549C5}" type="presParOf" srcId="{6D6277CD-1D79-4B20-B560-9726DB279E01}" destId="{68B15FF5-D9D1-4224-9F4D-C1177816000E}" srcOrd="0" destOrd="0" presId="urn:microsoft.com/office/officeart/2018/2/layout/IconVerticalSolidList"/>
    <dgm:cxn modelId="{19867CB4-593D-EA41-BA74-02ABFDE6B3D7}" type="presParOf" srcId="{6D6277CD-1D79-4B20-B560-9726DB279E01}" destId="{B62B21AC-BCA6-4679-9AEC-DF15FBAA83A0}" srcOrd="1" destOrd="0" presId="urn:microsoft.com/office/officeart/2018/2/layout/IconVerticalSolidList"/>
    <dgm:cxn modelId="{FFE42440-3B27-594A-B017-3B0730C1F2B8}" type="presParOf" srcId="{6D6277CD-1D79-4B20-B560-9726DB279E01}" destId="{0C73A148-944B-4ECD-9B8B-C8CC311A6E80}" srcOrd="2" destOrd="0" presId="urn:microsoft.com/office/officeart/2018/2/layout/IconVerticalSolidList"/>
    <dgm:cxn modelId="{5AA27F61-42F6-E047-A1D6-E9BECE39F6F7}" type="presParOf" srcId="{6D6277CD-1D79-4B20-B560-9726DB279E01}" destId="{78490319-3A9A-4543-8BA3-405CC02D6F81}"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E89571-0E84-4593-AA68-AB3D68CD4F8C}">
      <dsp:nvSpPr>
        <dsp:cNvPr id="0" name=""/>
        <dsp:cNvSpPr/>
      </dsp:nvSpPr>
      <dsp:spPr>
        <a:xfrm>
          <a:off x="2455771" y="128249"/>
          <a:ext cx="697675" cy="69767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E37C02B-BF33-44FD-B022-AD99F9DAC669}">
      <dsp:nvSpPr>
        <dsp:cNvPr id="0" name=""/>
        <dsp:cNvSpPr/>
      </dsp:nvSpPr>
      <dsp:spPr>
        <a:xfrm>
          <a:off x="172565" y="1071177"/>
          <a:ext cx="5264087" cy="6909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US" sz="2400" b="1" kern="1200" dirty="0"/>
            <a:t>Key Contacts changes to Organizational Profiles</a:t>
          </a:r>
          <a:endParaRPr lang="en-US" sz="2400" kern="1200" dirty="0"/>
        </a:p>
      </dsp:txBody>
      <dsp:txXfrm>
        <a:off x="172565" y="1071177"/>
        <a:ext cx="5264087" cy="690930"/>
      </dsp:txXfrm>
    </dsp:sp>
    <dsp:sp modelId="{2C7CD89E-16C1-49CD-A369-95291032DC0B}">
      <dsp:nvSpPr>
        <dsp:cNvPr id="0" name=""/>
        <dsp:cNvSpPr/>
      </dsp:nvSpPr>
      <dsp:spPr>
        <a:xfrm>
          <a:off x="2455771" y="2149705"/>
          <a:ext cx="697675" cy="69767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934C8E5-A451-438B-89EF-F38DD4DFEBCF}">
      <dsp:nvSpPr>
        <dsp:cNvPr id="0" name=""/>
        <dsp:cNvSpPr/>
      </dsp:nvSpPr>
      <dsp:spPr>
        <a:xfrm>
          <a:off x="30983" y="3092633"/>
          <a:ext cx="5547251" cy="6909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kern="1200" dirty="0"/>
            <a:t>If you are the Key Contact </a:t>
          </a:r>
          <a:r>
            <a:rPr lang="en-US" sz="1800" i="1" kern="1200" dirty="0"/>
            <a:t>(aka: admin) </a:t>
          </a:r>
          <a:r>
            <a:rPr lang="en-US" sz="1800" kern="1200" dirty="0"/>
            <a:t>to an Organization, you are able to make changes to the organization profile through your individual profile. </a:t>
          </a:r>
          <a:br>
            <a:rPr lang="en-US" sz="1800" kern="1200" dirty="0"/>
          </a:br>
          <a:br>
            <a:rPr lang="en-US" sz="1800" kern="1200" dirty="0"/>
          </a:br>
          <a:r>
            <a:rPr lang="en-US" sz="1800" kern="1200" dirty="0"/>
            <a:t>To update your Organization's’ profile, hover your mouse over ‘My Profile’ and click on ‘</a:t>
          </a:r>
          <a:r>
            <a:rPr lang="en-US" sz="1800" i="1" kern="1200" dirty="0"/>
            <a:t>Your Organization’</a:t>
          </a:r>
          <a:r>
            <a:rPr lang="en-US" sz="1800" kern="1200" dirty="0"/>
            <a:t>. </a:t>
          </a:r>
        </a:p>
      </dsp:txBody>
      <dsp:txXfrm>
        <a:off x="30983" y="3092633"/>
        <a:ext cx="5547251" cy="6909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2124D3-FDCA-450A-848E-41C8D6D4A2C3}">
      <dsp:nvSpPr>
        <dsp:cNvPr id="0" name=""/>
        <dsp:cNvSpPr/>
      </dsp:nvSpPr>
      <dsp:spPr>
        <a:xfrm>
          <a:off x="-26112" y="0"/>
          <a:ext cx="4853012" cy="1087876"/>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C77C4D1B-169F-4BDD-AA34-BD742B62516D}">
      <dsp:nvSpPr>
        <dsp:cNvPr id="0" name=""/>
        <dsp:cNvSpPr/>
      </dsp:nvSpPr>
      <dsp:spPr>
        <a:xfrm>
          <a:off x="166074" y="107795"/>
          <a:ext cx="872122" cy="884394"/>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2391C0D3-60E0-4AE5-9C7D-B624089567CC}">
      <dsp:nvSpPr>
        <dsp:cNvPr id="0" name=""/>
        <dsp:cNvSpPr/>
      </dsp:nvSpPr>
      <dsp:spPr>
        <a:xfrm>
          <a:off x="1175700" y="0"/>
          <a:ext cx="3703424" cy="10878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5134" tIns="115134" rIns="115134" bIns="115134" numCol="1" spcCol="1270" anchor="ctr" anchorCtr="0">
          <a:noAutofit/>
        </a:bodyPr>
        <a:lstStyle/>
        <a:p>
          <a:pPr marL="0" lvl="0" indent="0" algn="l" defTabSz="1066800">
            <a:lnSpc>
              <a:spcPct val="100000"/>
            </a:lnSpc>
            <a:spcBef>
              <a:spcPct val="0"/>
            </a:spcBef>
            <a:spcAft>
              <a:spcPct val="35000"/>
            </a:spcAft>
            <a:buNone/>
          </a:pPr>
          <a:r>
            <a:rPr lang="en-US" sz="2400" b="1" kern="1200" dirty="0">
              <a:solidFill>
                <a:schemeClr val="tx1"/>
              </a:solidFill>
            </a:rPr>
            <a:t>Log in</a:t>
          </a:r>
          <a:endParaRPr lang="en-US" sz="2400" kern="1200" dirty="0">
            <a:solidFill>
              <a:schemeClr val="tx1"/>
            </a:solidFill>
          </a:endParaRPr>
        </a:p>
      </dsp:txBody>
      <dsp:txXfrm>
        <a:off x="1175700" y="0"/>
        <a:ext cx="3703424" cy="1087876"/>
      </dsp:txXfrm>
    </dsp:sp>
    <dsp:sp modelId="{7B5245A2-4F54-4417-8102-F8E8F2E9BBDD}">
      <dsp:nvSpPr>
        <dsp:cNvPr id="0" name=""/>
        <dsp:cNvSpPr/>
      </dsp:nvSpPr>
      <dsp:spPr>
        <a:xfrm>
          <a:off x="-26112" y="1365899"/>
          <a:ext cx="4853012" cy="1087876"/>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603B6394-B7CC-4D1E-9CE9-95893277C31D}">
      <dsp:nvSpPr>
        <dsp:cNvPr id="0" name=""/>
        <dsp:cNvSpPr/>
      </dsp:nvSpPr>
      <dsp:spPr>
        <a:xfrm>
          <a:off x="233808" y="1472819"/>
          <a:ext cx="736654" cy="874037"/>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l="-9000" r="-9000"/>
          </a:stretch>
        </a:blipFill>
        <a:ln>
          <a:noFill/>
        </a:ln>
        <a:effectLst/>
      </dsp:spPr>
      <dsp:style>
        <a:lnRef idx="0">
          <a:scrgbClr r="0" g="0" b="0"/>
        </a:lnRef>
        <a:fillRef idx="3">
          <a:scrgbClr r="0" g="0" b="0"/>
        </a:fillRef>
        <a:effectRef idx="2">
          <a:scrgbClr r="0" g="0" b="0"/>
        </a:effectRef>
        <a:fontRef idx="minor">
          <a:schemeClr val="lt1"/>
        </a:fontRef>
      </dsp:style>
    </dsp:sp>
    <dsp:sp modelId="{ED1B91E0-88F9-4CD9-B4EB-BF9FF3299E9F}">
      <dsp:nvSpPr>
        <dsp:cNvPr id="0" name=""/>
        <dsp:cNvSpPr/>
      </dsp:nvSpPr>
      <dsp:spPr>
        <a:xfrm>
          <a:off x="1230384" y="1365899"/>
          <a:ext cx="3594057" cy="10878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5134" tIns="115134" rIns="115134" bIns="115134" numCol="1" spcCol="1270" anchor="ctr" anchorCtr="0">
          <a:noAutofit/>
        </a:bodyPr>
        <a:lstStyle/>
        <a:p>
          <a:pPr marL="0" lvl="0" indent="0" algn="l" defTabSz="1066800">
            <a:lnSpc>
              <a:spcPct val="100000"/>
            </a:lnSpc>
            <a:spcBef>
              <a:spcPct val="0"/>
            </a:spcBef>
            <a:spcAft>
              <a:spcPct val="35000"/>
            </a:spcAft>
            <a:buNone/>
          </a:pPr>
          <a:r>
            <a:rPr lang="en-US" sz="2400" b="1" kern="1200" dirty="0">
              <a:solidFill>
                <a:schemeClr val="tx1"/>
              </a:solidFill>
            </a:rPr>
            <a:t>Navigate to ‘My profile’</a:t>
          </a:r>
          <a:endParaRPr lang="en-US" sz="2400" kern="1200" dirty="0">
            <a:solidFill>
              <a:schemeClr val="tx1"/>
            </a:solidFill>
          </a:endParaRPr>
        </a:p>
      </dsp:txBody>
      <dsp:txXfrm>
        <a:off x="1230384" y="1365899"/>
        <a:ext cx="3594057" cy="1087876"/>
      </dsp:txXfrm>
    </dsp:sp>
    <dsp:sp modelId="{68B15FF5-D9D1-4224-9F4D-C1177816000E}">
      <dsp:nvSpPr>
        <dsp:cNvPr id="0" name=""/>
        <dsp:cNvSpPr/>
      </dsp:nvSpPr>
      <dsp:spPr>
        <a:xfrm>
          <a:off x="-26112" y="2725745"/>
          <a:ext cx="4853012" cy="1087876"/>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B62B21AC-BCA6-4679-9AEC-DF15FBAA83A0}">
      <dsp:nvSpPr>
        <dsp:cNvPr id="0" name=""/>
        <dsp:cNvSpPr/>
      </dsp:nvSpPr>
      <dsp:spPr>
        <a:xfrm>
          <a:off x="183007" y="2854778"/>
          <a:ext cx="838257" cy="829808"/>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78490319-3A9A-4543-8BA3-405CC02D6F81}">
      <dsp:nvSpPr>
        <dsp:cNvPr id="0" name=""/>
        <dsp:cNvSpPr/>
      </dsp:nvSpPr>
      <dsp:spPr>
        <a:xfrm>
          <a:off x="1258954" y="2731799"/>
          <a:ext cx="3594057" cy="10878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5134" tIns="115134" rIns="115134" bIns="115134" numCol="1" spcCol="1270" anchor="ctr" anchorCtr="0">
          <a:noAutofit/>
        </a:bodyPr>
        <a:lstStyle/>
        <a:p>
          <a:pPr marL="0" lvl="0" indent="0" algn="l" defTabSz="1066800">
            <a:lnSpc>
              <a:spcPct val="100000"/>
            </a:lnSpc>
            <a:spcBef>
              <a:spcPct val="0"/>
            </a:spcBef>
            <a:spcAft>
              <a:spcPct val="35000"/>
            </a:spcAft>
            <a:buNone/>
          </a:pPr>
          <a:r>
            <a:rPr lang="en-US" sz="2400" b="1" kern="1200" dirty="0">
              <a:solidFill>
                <a:schemeClr val="tx1"/>
              </a:solidFill>
            </a:rPr>
            <a:t>Click  ‘Renew’ </a:t>
          </a:r>
          <a:br>
            <a:rPr lang="en-US" sz="2400" b="1" kern="1200" dirty="0">
              <a:solidFill>
                <a:schemeClr val="tx1"/>
              </a:solidFill>
            </a:rPr>
          </a:br>
          <a:endParaRPr lang="en-US" sz="2400" kern="1200" dirty="0">
            <a:solidFill>
              <a:schemeClr val="tx1"/>
            </a:solidFill>
          </a:endParaRPr>
        </a:p>
      </dsp:txBody>
      <dsp:txXfrm>
        <a:off x="1258954" y="2731799"/>
        <a:ext cx="3594057" cy="1087876"/>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CE2E6BD9-4A0F-4040-8762-1E6A671DBAC9}" type="datetimeFigureOut">
              <a:rPr lang="en-US" smtClean="0"/>
              <a:t>6/4/2019</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AF097B24-EF90-43A7-9917-A5047CB07FA5}" type="slidenum">
              <a:rPr lang="en-US" smtClean="0"/>
              <a:t>‹#›</a:t>
            </a:fld>
            <a:endParaRPr lang="en-US"/>
          </a:p>
        </p:txBody>
      </p:sp>
    </p:spTree>
    <p:extLst>
      <p:ext uri="{BB962C8B-B14F-4D97-AF65-F5344CB8AC3E}">
        <p14:creationId xmlns:p14="http://schemas.microsoft.com/office/powerpoint/2010/main" val="31766266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a:t>
            </a:r>
            <a:r>
              <a:rPr lang="en-US" baseline="0" dirty="0"/>
              <a:t> some point in a world long long ago the dream of AMS was that it could help you realize this imagined world</a:t>
            </a:r>
            <a:r>
              <a:rPr lang="is-IS" baseline="0" dirty="0"/>
              <a:t>….. </a:t>
            </a:r>
            <a:r>
              <a:rPr lang="en-US" baseline="0" dirty="0"/>
              <a:t>B</a:t>
            </a:r>
            <a:r>
              <a:rPr lang="is-IS" baseline="0" dirty="0"/>
              <a:t>ut it isn’t working</a:t>
            </a:r>
          </a:p>
          <a:p>
            <a:endParaRPr lang="is-IS" baseline="0" dirty="0"/>
          </a:p>
          <a:p>
            <a:endParaRPr lang="en-US" dirty="0"/>
          </a:p>
        </p:txBody>
      </p:sp>
      <p:sp>
        <p:nvSpPr>
          <p:cNvPr id="4" name="Slide Number Placeholder 3"/>
          <p:cNvSpPr>
            <a:spLocks noGrp="1"/>
          </p:cNvSpPr>
          <p:nvPr>
            <p:ph type="sldNum" sz="quarter" idx="10"/>
          </p:nvPr>
        </p:nvSpPr>
        <p:spPr/>
        <p:txBody>
          <a:bodyPr/>
          <a:lstStyle/>
          <a:p>
            <a:pPr defTabSz="942289">
              <a:defRPr/>
            </a:pPr>
            <a:fld id="{98665476-343F-5848-AB94-388E1E478365}" type="slidenum">
              <a:rPr lang="en-US" sz="1900" kern="0">
                <a:solidFill>
                  <a:sysClr val="windowText" lastClr="000000"/>
                </a:solidFill>
              </a:rPr>
              <a:pPr defTabSz="942289">
                <a:defRPr/>
              </a:pPr>
              <a:t>1</a:t>
            </a:fld>
            <a:endParaRPr lang="en-US" sz="1900" kern="0">
              <a:solidFill>
                <a:sysClr val="windowText" lastClr="000000"/>
              </a:solidFill>
            </a:endParaRPr>
          </a:p>
        </p:txBody>
      </p:sp>
    </p:spTree>
    <p:extLst>
      <p:ext uri="{BB962C8B-B14F-4D97-AF65-F5344CB8AC3E}">
        <p14:creationId xmlns:p14="http://schemas.microsoft.com/office/powerpoint/2010/main" val="9726481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8C7F3AB-7808-464B-93A3-5D0B708165A0}" type="datetimeFigureOut">
              <a:rPr lang="en-US" smtClean="0"/>
              <a:t>6/4/2019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995A9A-E48D-0742-BAE8-84750AAC0D1D}" type="slidenum">
              <a:rPr lang="en-US" smtClean="0"/>
              <a:t>‹#›</a:t>
            </a:fld>
            <a:endParaRPr lang="en-US"/>
          </a:p>
        </p:txBody>
      </p:sp>
    </p:spTree>
    <p:extLst>
      <p:ext uri="{BB962C8B-B14F-4D97-AF65-F5344CB8AC3E}">
        <p14:creationId xmlns:p14="http://schemas.microsoft.com/office/powerpoint/2010/main" val="2028105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7F3AB-7808-464B-93A3-5D0B708165A0}" type="datetimeFigureOut">
              <a:rPr lang="en-US" smtClean="0"/>
              <a:t>6/4/2019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995A9A-E48D-0742-BAE8-84750AAC0D1D}" type="slidenum">
              <a:rPr lang="en-US" smtClean="0"/>
              <a:t>‹#›</a:t>
            </a:fld>
            <a:endParaRPr lang="en-US"/>
          </a:p>
        </p:txBody>
      </p:sp>
    </p:spTree>
    <p:extLst>
      <p:ext uri="{BB962C8B-B14F-4D97-AF65-F5344CB8AC3E}">
        <p14:creationId xmlns:p14="http://schemas.microsoft.com/office/powerpoint/2010/main" val="20282123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7F3AB-7808-464B-93A3-5D0B708165A0}" type="datetimeFigureOut">
              <a:rPr lang="en-US" smtClean="0"/>
              <a:t>6/4/2019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995A9A-E48D-0742-BAE8-84750AAC0D1D}" type="slidenum">
              <a:rPr lang="en-US" smtClean="0"/>
              <a:t>‹#›</a:t>
            </a:fld>
            <a:endParaRPr lang="en-US"/>
          </a:p>
        </p:txBody>
      </p:sp>
    </p:spTree>
    <p:extLst>
      <p:ext uri="{BB962C8B-B14F-4D97-AF65-F5344CB8AC3E}">
        <p14:creationId xmlns:p14="http://schemas.microsoft.com/office/powerpoint/2010/main" val="3726051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7F3AB-7808-464B-93A3-5D0B708165A0}" type="datetimeFigureOut">
              <a:rPr lang="en-US" smtClean="0"/>
              <a:t>6/4/2019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995A9A-E48D-0742-BAE8-84750AAC0D1D}" type="slidenum">
              <a:rPr lang="en-US" smtClean="0"/>
              <a:t>‹#›</a:t>
            </a:fld>
            <a:endParaRPr lang="en-US"/>
          </a:p>
        </p:txBody>
      </p:sp>
    </p:spTree>
    <p:extLst>
      <p:ext uri="{BB962C8B-B14F-4D97-AF65-F5344CB8AC3E}">
        <p14:creationId xmlns:p14="http://schemas.microsoft.com/office/powerpoint/2010/main" val="319361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8C7F3AB-7808-464B-93A3-5D0B708165A0}" type="datetimeFigureOut">
              <a:rPr lang="en-US" smtClean="0"/>
              <a:t>6/4/2019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995A9A-E48D-0742-BAE8-84750AAC0D1D}" type="slidenum">
              <a:rPr lang="en-US" smtClean="0"/>
              <a:t>‹#›</a:t>
            </a:fld>
            <a:endParaRPr lang="en-US"/>
          </a:p>
        </p:txBody>
      </p:sp>
    </p:spTree>
    <p:extLst>
      <p:ext uri="{BB962C8B-B14F-4D97-AF65-F5344CB8AC3E}">
        <p14:creationId xmlns:p14="http://schemas.microsoft.com/office/powerpoint/2010/main" val="3693325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8C7F3AB-7808-464B-93A3-5D0B708165A0}" type="datetimeFigureOut">
              <a:rPr lang="en-US" smtClean="0"/>
              <a:t>6/4/2019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995A9A-E48D-0742-BAE8-84750AAC0D1D}" type="slidenum">
              <a:rPr lang="en-US" smtClean="0"/>
              <a:t>‹#›</a:t>
            </a:fld>
            <a:endParaRPr lang="en-US"/>
          </a:p>
        </p:txBody>
      </p:sp>
    </p:spTree>
    <p:extLst>
      <p:ext uri="{BB962C8B-B14F-4D97-AF65-F5344CB8AC3E}">
        <p14:creationId xmlns:p14="http://schemas.microsoft.com/office/powerpoint/2010/main" val="3935922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8C7F3AB-7808-464B-93A3-5D0B708165A0}" type="datetimeFigureOut">
              <a:rPr lang="en-US" smtClean="0"/>
              <a:t>6/4/2019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995A9A-E48D-0742-BAE8-84750AAC0D1D}" type="slidenum">
              <a:rPr lang="en-US" smtClean="0"/>
              <a:t>‹#›</a:t>
            </a:fld>
            <a:endParaRPr lang="en-US"/>
          </a:p>
        </p:txBody>
      </p:sp>
    </p:spTree>
    <p:extLst>
      <p:ext uri="{BB962C8B-B14F-4D97-AF65-F5344CB8AC3E}">
        <p14:creationId xmlns:p14="http://schemas.microsoft.com/office/powerpoint/2010/main" val="10035805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8C7F3AB-7808-464B-93A3-5D0B708165A0}" type="datetimeFigureOut">
              <a:rPr lang="en-US" smtClean="0"/>
              <a:t>6/4/2019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995A9A-E48D-0742-BAE8-84750AAC0D1D}" type="slidenum">
              <a:rPr lang="en-US" smtClean="0"/>
              <a:t>‹#›</a:t>
            </a:fld>
            <a:endParaRPr lang="en-US"/>
          </a:p>
        </p:txBody>
      </p:sp>
    </p:spTree>
    <p:extLst>
      <p:ext uri="{BB962C8B-B14F-4D97-AF65-F5344CB8AC3E}">
        <p14:creationId xmlns:p14="http://schemas.microsoft.com/office/powerpoint/2010/main" val="2189998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C7F3AB-7808-464B-93A3-5D0B708165A0}" type="datetimeFigureOut">
              <a:rPr lang="en-US" smtClean="0"/>
              <a:t>6/4/2019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995A9A-E48D-0742-BAE8-84750AAC0D1D}" type="slidenum">
              <a:rPr lang="en-US" smtClean="0"/>
              <a:t>‹#›</a:t>
            </a:fld>
            <a:endParaRPr lang="en-US"/>
          </a:p>
        </p:txBody>
      </p:sp>
    </p:spTree>
    <p:extLst>
      <p:ext uri="{BB962C8B-B14F-4D97-AF65-F5344CB8AC3E}">
        <p14:creationId xmlns:p14="http://schemas.microsoft.com/office/powerpoint/2010/main" val="2668828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8C7F3AB-7808-464B-93A3-5D0B708165A0}" type="datetimeFigureOut">
              <a:rPr lang="en-US" smtClean="0"/>
              <a:t>6/4/2019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995A9A-E48D-0742-BAE8-84750AAC0D1D}" type="slidenum">
              <a:rPr lang="en-US" smtClean="0"/>
              <a:t>‹#›</a:t>
            </a:fld>
            <a:endParaRPr lang="en-US"/>
          </a:p>
        </p:txBody>
      </p:sp>
    </p:spTree>
    <p:extLst>
      <p:ext uri="{BB962C8B-B14F-4D97-AF65-F5344CB8AC3E}">
        <p14:creationId xmlns:p14="http://schemas.microsoft.com/office/powerpoint/2010/main" val="34025740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8C7F3AB-7808-464B-93A3-5D0B708165A0}" type="datetimeFigureOut">
              <a:rPr lang="en-US" smtClean="0"/>
              <a:t>6/4/2019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995A9A-E48D-0742-BAE8-84750AAC0D1D}" type="slidenum">
              <a:rPr lang="en-US" smtClean="0"/>
              <a:t>‹#›</a:t>
            </a:fld>
            <a:endParaRPr lang="en-US"/>
          </a:p>
        </p:txBody>
      </p:sp>
    </p:spTree>
    <p:extLst>
      <p:ext uri="{BB962C8B-B14F-4D97-AF65-F5344CB8AC3E}">
        <p14:creationId xmlns:p14="http://schemas.microsoft.com/office/powerpoint/2010/main" val="3263164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C7F3AB-7808-464B-93A3-5D0B708165A0}" type="datetimeFigureOut">
              <a:rPr lang="en-US" smtClean="0"/>
              <a:t>6/4/2019</a:t>
            </a:fld>
            <a:endParaRPr 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995A9A-E48D-0742-BAE8-84750AAC0D1D}" type="slidenum">
              <a:rPr lang="en-US" smtClean="0"/>
              <a:t>‹#›</a:t>
            </a:fld>
            <a:endParaRPr lang="en-US"/>
          </a:p>
        </p:txBody>
      </p:sp>
    </p:spTree>
    <p:extLst>
      <p:ext uri="{BB962C8B-B14F-4D97-AF65-F5344CB8AC3E}">
        <p14:creationId xmlns:p14="http://schemas.microsoft.com/office/powerpoint/2010/main" val="3502414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g"/><Relationship Id="rId7" Type="http://schemas.openxmlformats.org/officeDocument/2006/relationships/diagramColors" Target="../diagrams/colors1.xml"/><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sv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mailto:Info@FLHeadStart.or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help.memberclicks.com/hc/en-us/articles/360016195291-Whitelisting" TargetMode="External"/><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290118" y="2234576"/>
            <a:ext cx="5724849" cy="1200329"/>
          </a:xfrm>
          <a:prstGeom prst="rect">
            <a:avLst/>
          </a:prstGeom>
          <a:noFill/>
        </p:spPr>
        <p:txBody>
          <a:bodyPr wrap="square" rtlCol="0">
            <a:spAutoFit/>
          </a:bodyPr>
          <a:lstStyle/>
          <a:p>
            <a:pPr lvl="0" algn="ctr">
              <a:defRPr/>
            </a:pPr>
            <a:r>
              <a:rPr lang="en-US" sz="3600" kern="0" dirty="0">
                <a:solidFill>
                  <a:srgbClr val="0675AA"/>
                </a:solidFill>
                <a:latin typeface="Segoe UI" charset="0"/>
                <a:ea typeface="Segoe UI" charset="0"/>
                <a:cs typeface="Segoe UI" charset="0"/>
              </a:rPr>
              <a:t>Members Only Area</a:t>
            </a:r>
            <a:br>
              <a:rPr lang="en-US" sz="3600" kern="0" dirty="0">
                <a:solidFill>
                  <a:srgbClr val="0675AA"/>
                </a:solidFill>
                <a:latin typeface="Segoe UI" charset="0"/>
                <a:ea typeface="Segoe UI" charset="0"/>
                <a:cs typeface="Segoe UI" charset="0"/>
              </a:rPr>
            </a:br>
            <a:r>
              <a:rPr lang="en-US" sz="3600" b="1" kern="0" dirty="0">
                <a:solidFill>
                  <a:srgbClr val="0675AA"/>
                </a:solidFill>
                <a:latin typeface="Segoe UI" charset="0"/>
                <a:ea typeface="Segoe UI" charset="0"/>
                <a:cs typeface="Segoe UI" charset="0"/>
              </a:rPr>
              <a:t>Guide Book</a:t>
            </a:r>
            <a:endParaRPr kumimoji="0" lang="en-US" sz="3600" b="1" i="0" u="none" strike="noStrike" kern="0" cap="none" spc="0" normalizeH="0" baseline="0" noProof="0" dirty="0">
              <a:ln>
                <a:noFill/>
              </a:ln>
              <a:solidFill>
                <a:srgbClr val="0675AA"/>
              </a:solidFill>
              <a:effectLst/>
              <a:uLnTx/>
              <a:uFillTx/>
              <a:latin typeface="Segoe UI" charset="0"/>
              <a:ea typeface="Segoe UI" charset="0"/>
              <a:cs typeface="Segoe UI" charset="0"/>
            </a:endParaRPr>
          </a:p>
        </p:txBody>
      </p:sp>
      <p:sp>
        <p:nvSpPr>
          <p:cNvPr id="6" name="TextBox 5"/>
          <p:cNvSpPr txBox="1"/>
          <p:nvPr/>
        </p:nvSpPr>
        <p:spPr>
          <a:xfrm>
            <a:off x="3448983" y="3574030"/>
            <a:ext cx="5070232" cy="523220"/>
          </a:xfrm>
          <a:prstGeom prst="rect">
            <a:avLst/>
          </a:prstGeom>
          <a:noFill/>
        </p:spPr>
        <p:txBody>
          <a:bodyPr wrap="square" rtlCol="0">
            <a:spAutoFit/>
          </a:bodyPr>
          <a:lstStyle/>
          <a:p>
            <a:pPr lvl="0" algn="ctr">
              <a:defRPr/>
            </a:pPr>
            <a:r>
              <a:rPr lang="en-US" sz="2800" kern="0" dirty="0">
                <a:solidFill>
                  <a:schemeClr val="bg1">
                    <a:lumMod val="50000"/>
                  </a:schemeClr>
                </a:solidFill>
                <a:latin typeface="Segoe UI Light" charset="0"/>
                <a:ea typeface="Segoe UI Light" charset="0"/>
                <a:cs typeface="Segoe UI Light" charset="0"/>
              </a:rPr>
              <a:t>Florida Head Start Association </a:t>
            </a:r>
          </a:p>
        </p:txBody>
      </p:sp>
      <p:sp>
        <p:nvSpPr>
          <p:cNvPr id="7" name="TextBox 6"/>
          <p:cNvSpPr txBox="1"/>
          <p:nvPr/>
        </p:nvSpPr>
        <p:spPr>
          <a:xfrm>
            <a:off x="2312851" y="4236375"/>
            <a:ext cx="7342497" cy="523220"/>
          </a:xfrm>
          <a:prstGeom prst="rect">
            <a:avLst/>
          </a:prstGeom>
          <a:noFill/>
        </p:spPr>
        <p:txBody>
          <a:bodyPr wrap="square" rtlCol="0">
            <a:spAutoFit/>
          </a:bodyPr>
          <a:lstStyle/>
          <a:p>
            <a:pPr lvl="0" algn="ctr">
              <a:defRPr/>
            </a:pPr>
            <a:r>
              <a:rPr lang="en-US" sz="1400" i="1" kern="0" dirty="0">
                <a:solidFill>
                  <a:srgbClr val="0675AA"/>
                </a:solidFill>
                <a:latin typeface="Segoe UI" charset="0"/>
                <a:ea typeface="Segoe UI" charset="0"/>
                <a:cs typeface="Segoe UI" charset="0"/>
              </a:rPr>
              <a:t>An illustrated guide to getting the most out of </a:t>
            </a:r>
          </a:p>
          <a:p>
            <a:pPr lvl="0" algn="ctr">
              <a:defRPr/>
            </a:pPr>
            <a:r>
              <a:rPr lang="en-US" sz="1400" i="1" kern="0" dirty="0">
                <a:solidFill>
                  <a:srgbClr val="0675AA"/>
                </a:solidFill>
                <a:latin typeface="Segoe UI" charset="0"/>
                <a:ea typeface="Segoe UI" charset="0"/>
                <a:cs typeface="Segoe UI" charset="0"/>
              </a:rPr>
              <a:t>our interactive and self-service website</a:t>
            </a:r>
          </a:p>
        </p:txBody>
      </p:sp>
      <p:pic>
        <p:nvPicPr>
          <p:cNvPr id="3" name="Picture 2">
            <a:extLst>
              <a:ext uri="{FF2B5EF4-FFF2-40B4-BE49-F238E27FC236}">
                <a16:creationId xmlns:a16="http://schemas.microsoft.com/office/drawing/2014/main" id="{91A7C05F-FA6F-4680-A00D-78BB1DE275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888" y="291812"/>
            <a:ext cx="3826718" cy="1345565"/>
          </a:xfrm>
          <a:prstGeom prst="rect">
            <a:avLst/>
          </a:prstGeom>
        </p:spPr>
      </p:pic>
    </p:spTree>
    <p:extLst>
      <p:ext uri="{BB962C8B-B14F-4D97-AF65-F5344CB8AC3E}">
        <p14:creationId xmlns:p14="http://schemas.microsoft.com/office/powerpoint/2010/main" val="1663196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C8CFE-5874-0F4B-9201-6BAF66EA6ECC}"/>
              </a:ext>
            </a:extLst>
          </p:cNvPr>
          <p:cNvSpPr>
            <a:spLocks noGrp="1"/>
          </p:cNvSpPr>
          <p:nvPr>
            <p:ph type="title"/>
          </p:nvPr>
        </p:nvSpPr>
        <p:spPr>
          <a:xfrm>
            <a:off x="762001" y="803325"/>
            <a:ext cx="5314536" cy="1325563"/>
          </a:xfrm>
          <a:prstGeom prst="ellipse">
            <a:avLst/>
          </a:prstGeom>
        </p:spPr>
        <p:txBody>
          <a:bodyPr vert="horz" lIns="91440" tIns="45720" rIns="91440" bIns="45720" rtlCol="0">
            <a:normAutofit/>
          </a:bodyPr>
          <a:lstStyle/>
          <a:p>
            <a:pPr lvl="0" defTabSz="914400">
              <a:defRPr/>
            </a:pPr>
            <a:r>
              <a:rPr lang="en-US" sz="2800" b="1" kern="1200">
                <a:latin typeface="+mj-lt"/>
                <a:ea typeface="+mj-ea"/>
                <a:cs typeface="+mj-cs"/>
              </a:rPr>
              <a:t>Organization Structure. </a:t>
            </a:r>
          </a:p>
        </p:txBody>
      </p:sp>
      <p:sp>
        <p:nvSpPr>
          <p:cNvPr id="89" name="Freeform: Shape 88">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1" name="Freeform: Shape 90">
            <a:extLst>
              <a:ext uri="{FF2B5EF4-FFF2-40B4-BE49-F238E27FC236}">
                <a16:creationId xmlns:a16="http://schemas.microsoft.com/office/drawing/2014/main" id="{52AC6D7F-F068-4E11-BB06-F601D89BB9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AFC753B4-F3B5-E449-B289-77551CF152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47193" y="803325"/>
            <a:ext cx="4513746" cy="3345342"/>
          </a:xfrm>
          <a:prstGeom prst="rect">
            <a:avLst/>
          </a:prstGeom>
        </p:spPr>
      </p:pic>
      <p:pic>
        <p:nvPicPr>
          <p:cNvPr id="4" name="Picture 3">
            <a:extLst>
              <a:ext uri="{FF2B5EF4-FFF2-40B4-BE49-F238E27FC236}">
                <a16:creationId xmlns:a16="http://schemas.microsoft.com/office/drawing/2014/main" id="{36E0D97D-DB11-CC45-81D6-40DDE7745E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136" y="229522"/>
            <a:ext cx="937649" cy="939800"/>
          </a:xfrm>
          <a:prstGeom prst="rect">
            <a:avLst/>
          </a:prstGeom>
        </p:spPr>
      </p:pic>
      <p:graphicFrame>
        <p:nvGraphicFramePr>
          <p:cNvPr id="75" name="TextBox 6">
            <a:extLst>
              <a:ext uri="{FF2B5EF4-FFF2-40B4-BE49-F238E27FC236}">
                <a16:creationId xmlns:a16="http://schemas.microsoft.com/office/drawing/2014/main" id="{3E86ABCF-709B-44AB-A964-8E5EB170BAEF}"/>
              </a:ext>
            </a:extLst>
          </p:cNvPr>
          <p:cNvGraphicFramePr/>
          <p:nvPr>
            <p:extLst>
              <p:ext uri="{D42A27DB-BD31-4B8C-83A1-F6EECF244321}">
                <p14:modId xmlns:p14="http://schemas.microsoft.com/office/powerpoint/2010/main" val="1529849005"/>
              </p:ext>
            </p:extLst>
          </p:nvPr>
        </p:nvGraphicFramePr>
        <p:xfrm>
          <a:off x="701278" y="1743125"/>
          <a:ext cx="5609219" cy="391181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863146284"/>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 name="Rectangle 77">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50604" y="0"/>
            <a:ext cx="6141396"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50604" y="0"/>
            <a:ext cx="4319042"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64C8CFE-5874-0F4B-9201-6BAF66EA6ECC}"/>
              </a:ext>
            </a:extLst>
          </p:cNvPr>
          <p:cNvSpPr>
            <a:spLocks noGrp="1"/>
          </p:cNvSpPr>
          <p:nvPr>
            <p:ph type="title"/>
          </p:nvPr>
        </p:nvSpPr>
        <p:spPr>
          <a:xfrm>
            <a:off x="6392598" y="640263"/>
            <a:ext cx="5221266" cy="1344975"/>
          </a:xfrm>
          <a:prstGeom prst="ellipse">
            <a:avLst/>
          </a:prstGeom>
        </p:spPr>
        <p:txBody>
          <a:bodyPr vert="horz" lIns="91440" tIns="45720" rIns="91440" bIns="45720" rtlCol="0" anchor="ctr">
            <a:normAutofit/>
          </a:bodyPr>
          <a:lstStyle/>
          <a:p>
            <a:pPr defTabSz="914400"/>
            <a:r>
              <a:rPr lang="en-US" sz="4000" b="1" kern="1200">
                <a:solidFill>
                  <a:schemeClr val="tx1"/>
                </a:solidFill>
                <a:latin typeface="+mj-lt"/>
                <a:ea typeface="+mj-ea"/>
                <a:cs typeface="+mj-cs"/>
              </a:rPr>
              <a:t>   Key Contacts</a:t>
            </a:r>
          </a:p>
        </p:txBody>
      </p:sp>
      <p:pic>
        <p:nvPicPr>
          <p:cNvPr id="7" name="Picture 6">
            <a:extLst>
              <a:ext uri="{FF2B5EF4-FFF2-40B4-BE49-F238E27FC236}">
                <a16:creationId xmlns:a16="http://schemas.microsoft.com/office/drawing/2014/main" id="{DF4CF965-E087-4F40-9F6A-A384E9114A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632" y="587536"/>
            <a:ext cx="5126736" cy="5527479"/>
          </a:xfrm>
          <a:prstGeom prst="rect">
            <a:avLst/>
          </a:prstGeom>
        </p:spPr>
      </p:pic>
      <p:sp>
        <p:nvSpPr>
          <p:cNvPr id="50" name="TextBox 6">
            <a:extLst>
              <a:ext uri="{FF2B5EF4-FFF2-40B4-BE49-F238E27FC236}">
                <a16:creationId xmlns:a16="http://schemas.microsoft.com/office/drawing/2014/main" id="{A1497300-0090-8E48-B22D-4C81FBAAF655}"/>
              </a:ext>
            </a:extLst>
          </p:cNvPr>
          <p:cNvSpPr txBox="1"/>
          <p:nvPr/>
        </p:nvSpPr>
        <p:spPr>
          <a:xfrm>
            <a:off x="6391903" y="2121763"/>
            <a:ext cx="5235490" cy="3773010"/>
          </a:xfrm>
          <a:prstGeom prst="rect">
            <a:avLst/>
          </a:prstGeom>
        </p:spPr>
        <p:txBody>
          <a:bodyPr vert="horz" lIns="91440" tIns="45720" rIns="91440" bIns="45720" rtlCol="0">
            <a:normAutofit/>
          </a:bodyPr>
          <a:lstStyle/>
          <a:p>
            <a:pPr marL="285750" lvl="0" indent="-228600">
              <a:lnSpc>
                <a:spcPct val="90000"/>
              </a:lnSpc>
              <a:spcAft>
                <a:spcPts val="600"/>
              </a:spcAft>
              <a:buFont typeface="Arial" panose="020B0604020202020204" pitchFamily="34" charset="0"/>
              <a:buChar char="•"/>
              <a:defRPr/>
            </a:pPr>
            <a:r>
              <a:rPr lang="en-US" sz="1900" dirty="0"/>
              <a:t>Information here can be used on your Directory listings or for communications we send.</a:t>
            </a:r>
            <a:br>
              <a:rPr lang="en-US" sz="1900" dirty="0"/>
            </a:br>
            <a:endParaRPr lang="en-US" sz="1900" dirty="0"/>
          </a:p>
          <a:p>
            <a:pPr marL="342900" lvl="0" indent="-228600">
              <a:lnSpc>
                <a:spcPct val="90000"/>
              </a:lnSpc>
              <a:spcAft>
                <a:spcPts val="600"/>
              </a:spcAft>
              <a:buFont typeface="Arial" panose="020B0604020202020204" pitchFamily="34" charset="0"/>
              <a:buChar char="•"/>
              <a:defRPr/>
            </a:pPr>
            <a:r>
              <a:rPr lang="en-US" sz="1900" dirty="0"/>
              <a:t>These fields show you what information we have now. Please fill in any blanks.</a:t>
            </a:r>
            <a:br>
              <a:rPr lang="en-US" sz="1900" dirty="0"/>
            </a:br>
            <a:endParaRPr lang="en-US" sz="1900" dirty="0"/>
          </a:p>
          <a:p>
            <a:pPr marL="342900" lvl="0" indent="-228600">
              <a:lnSpc>
                <a:spcPct val="90000"/>
              </a:lnSpc>
              <a:spcAft>
                <a:spcPts val="600"/>
              </a:spcAft>
              <a:buFont typeface="Arial" panose="020B0604020202020204" pitchFamily="34" charset="0"/>
              <a:buChar char="•"/>
              <a:defRPr/>
            </a:pPr>
            <a:r>
              <a:rPr lang="en-US" sz="1900" i="1" dirty="0"/>
              <a:t>Note: the email field is the email address we will send your renewal notice to. </a:t>
            </a:r>
          </a:p>
          <a:p>
            <a:pPr lvl="0" indent="-228600">
              <a:lnSpc>
                <a:spcPct val="90000"/>
              </a:lnSpc>
              <a:spcAft>
                <a:spcPts val="600"/>
              </a:spcAft>
              <a:buFont typeface="Arial" panose="020B0604020202020204" pitchFamily="34" charset="0"/>
              <a:buChar char="•"/>
              <a:defRPr/>
            </a:pPr>
            <a:endParaRPr lang="en-US" sz="1900" dirty="0"/>
          </a:p>
          <a:p>
            <a:pPr marL="342900" lvl="0" indent="-228600">
              <a:lnSpc>
                <a:spcPct val="90000"/>
              </a:lnSpc>
              <a:spcAft>
                <a:spcPts val="600"/>
              </a:spcAft>
              <a:buFont typeface="Arial" panose="020B0604020202020204" pitchFamily="34" charset="0"/>
              <a:buChar char="•"/>
              <a:defRPr/>
            </a:pPr>
            <a:r>
              <a:rPr lang="en-US" sz="1900" dirty="0"/>
              <a:t>Make sure to click Save at the end of the process</a:t>
            </a:r>
          </a:p>
        </p:txBody>
      </p:sp>
    </p:spTree>
    <p:extLst>
      <p:ext uri="{BB962C8B-B14F-4D97-AF65-F5344CB8AC3E}">
        <p14:creationId xmlns:p14="http://schemas.microsoft.com/office/powerpoint/2010/main" val="2507765817"/>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Down Arrow 7">
            <a:extLst>
              <a:ext uri="{FF2B5EF4-FFF2-40B4-BE49-F238E27FC236}">
                <a16:creationId xmlns:a16="http://schemas.microsoft.com/office/drawing/2014/main" id="{73DE2CFE-42F2-48F0-8706-5264E012B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288521" y="381403"/>
            <a:ext cx="2200313" cy="3342508"/>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64C8CFE-5874-0F4B-9201-6BAF66EA6ECC}"/>
              </a:ext>
            </a:extLst>
          </p:cNvPr>
          <p:cNvSpPr>
            <a:spLocks noGrp="1"/>
          </p:cNvSpPr>
          <p:nvPr>
            <p:ph type="title"/>
          </p:nvPr>
        </p:nvSpPr>
        <p:spPr>
          <a:xfrm>
            <a:off x="966952" y="1204108"/>
            <a:ext cx="2669406" cy="1781175"/>
          </a:xfrm>
        </p:spPr>
        <p:txBody>
          <a:bodyPr vert="horz" lIns="91440" tIns="45720" rIns="91440" bIns="45720" rtlCol="0" anchor="ctr">
            <a:normAutofit/>
          </a:bodyPr>
          <a:lstStyle/>
          <a:p>
            <a:pPr defTabSz="914400"/>
            <a:r>
              <a:rPr lang="en-US" sz="3200" b="1" kern="1200">
                <a:solidFill>
                  <a:srgbClr val="FFFFFF"/>
                </a:solidFill>
                <a:latin typeface="+mj-lt"/>
                <a:ea typeface="+mj-ea"/>
                <a:cs typeface="+mj-cs"/>
              </a:rPr>
              <a:t>Member Directory</a:t>
            </a:r>
          </a:p>
        </p:txBody>
      </p:sp>
      <p:sp>
        <p:nvSpPr>
          <p:cNvPr id="3" name="TextBox 2">
            <a:extLst>
              <a:ext uri="{FF2B5EF4-FFF2-40B4-BE49-F238E27FC236}">
                <a16:creationId xmlns:a16="http://schemas.microsoft.com/office/drawing/2014/main" id="{3966CA1B-C203-BC48-8EB7-B579DB5982AA}"/>
              </a:ext>
            </a:extLst>
          </p:cNvPr>
          <p:cNvSpPr txBox="1"/>
          <p:nvPr/>
        </p:nvSpPr>
        <p:spPr>
          <a:xfrm>
            <a:off x="717423" y="3355130"/>
            <a:ext cx="3363974" cy="3130337"/>
          </a:xfrm>
          <a:prstGeom prst="rect">
            <a:avLst/>
          </a:prstGeom>
        </p:spPr>
        <p:txBody>
          <a:bodyPr vert="horz" lIns="91440" tIns="45720" rIns="91440" bIns="45720" rtlCol="0">
            <a:normAutofit lnSpcReduction="10000"/>
          </a:bodyPr>
          <a:lstStyle/>
          <a:p>
            <a:pPr lvl="0">
              <a:lnSpc>
                <a:spcPct val="90000"/>
              </a:lnSpc>
              <a:spcAft>
                <a:spcPts val="600"/>
              </a:spcAft>
              <a:defRPr/>
            </a:pPr>
            <a:r>
              <a:rPr lang="en-US" sz="2400" dirty="0"/>
              <a:t>Our Member Directory can be valuable in connecting you with other members. To update what displays for your profile in the directory listing, please edit your profile that were provided in the earlier steps. </a:t>
            </a:r>
          </a:p>
          <a:p>
            <a:pPr indent="-228600">
              <a:lnSpc>
                <a:spcPct val="90000"/>
              </a:lnSpc>
              <a:spcAft>
                <a:spcPts val="600"/>
              </a:spcAft>
              <a:buFont typeface="Arial" panose="020B0604020202020204" pitchFamily="34" charset="0"/>
              <a:buChar char="•"/>
            </a:pPr>
            <a:endParaRPr lang="en-US" sz="1600" dirty="0"/>
          </a:p>
        </p:txBody>
      </p:sp>
      <p:pic>
        <p:nvPicPr>
          <p:cNvPr id="8" name="Picture 7">
            <a:extLst>
              <a:ext uri="{FF2B5EF4-FFF2-40B4-BE49-F238E27FC236}">
                <a16:creationId xmlns:a16="http://schemas.microsoft.com/office/drawing/2014/main" id="{65143A46-9F88-F74B-A380-C16BC429C6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6355" y="1330102"/>
            <a:ext cx="6355216" cy="4074759"/>
          </a:xfrm>
          <a:prstGeom prst="rect">
            <a:avLst/>
          </a:prstGeom>
        </p:spPr>
      </p:pic>
      <p:sp>
        <p:nvSpPr>
          <p:cNvPr id="7" name="TextBox 6">
            <a:extLst>
              <a:ext uri="{FF2B5EF4-FFF2-40B4-BE49-F238E27FC236}">
                <a16:creationId xmlns:a16="http://schemas.microsoft.com/office/drawing/2014/main" id="{A1497300-0090-8E48-B22D-4C81FBAAF655}"/>
              </a:ext>
            </a:extLst>
          </p:cNvPr>
          <p:cNvSpPr txBox="1"/>
          <p:nvPr/>
        </p:nvSpPr>
        <p:spPr>
          <a:xfrm>
            <a:off x="643468" y="2638044"/>
            <a:ext cx="3363974" cy="3415622"/>
          </a:xfrm>
          <a:prstGeom prst="rect">
            <a:avLst/>
          </a:prstGeom>
        </p:spPr>
        <p:txBody>
          <a:bodyPr vert="horz" lIns="91440" tIns="45720" rIns="91440" bIns="45720" rtlCol="0">
            <a:normAutofit/>
          </a:bodyPr>
          <a:lstStyle/>
          <a:p>
            <a:pPr lvl="0">
              <a:lnSpc>
                <a:spcPct val="90000"/>
              </a:lnSpc>
              <a:spcAft>
                <a:spcPts val="600"/>
              </a:spcAft>
              <a:defRPr/>
            </a:pPr>
            <a:br>
              <a:rPr lang="en-US" sz="1600" dirty="0">
                <a:solidFill>
                  <a:schemeClr val="bg1"/>
                </a:solidFill>
              </a:rPr>
            </a:br>
            <a:endParaRPr lang="en-US" sz="1600" dirty="0">
              <a:solidFill>
                <a:schemeClr val="bg1"/>
              </a:solidFill>
            </a:endParaRPr>
          </a:p>
          <a:p>
            <a:pPr lvl="0" indent="-228600">
              <a:lnSpc>
                <a:spcPct val="90000"/>
              </a:lnSpc>
              <a:spcAft>
                <a:spcPts val="600"/>
              </a:spcAft>
              <a:buFont typeface="Arial" panose="020B0604020202020204" pitchFamily="34" charset="0"/>
              <a:buChar char="•"/>
              <a:defRPr/>
            </a:pPr>
            <a:endParaRPr lang="en-US" sz="1600" dirty="0">
              <a:solidFill>
                <a:schemeClr val="bg1"/>
              </a:solidFill>
            </a:endParaRPr>
          </a:p>
          <a:p>
            <a:pPr lvl="0" indent="-228600">
              <a:lnSpc>
                <a:spcPct val="90000"/>
              </a:lnSpc>
              <a:spcAft>
                <a:spcPts val="600"/>
              </a:spcAft>
              <a:buFont typeface="Arial" panose="020B0604020202020204" pitchFamily="34" charset="0"/>
              <a:buChar char="•"/>
              <a:defRPr/>
            </a:pPr>
            <a:endParaRPr lang="en-US" sz="1600" b="1" dirty="0">
              <a:solidFill>
                <a:schemeClr val="bg1"/>
              </a:solidFill>
            </a:endParaRPr>
          </a:p>
          <a:p>
            <a:pPr lvl="0" indent="-228600">
              <a:lnSpc>
                <a:spcPct val="90000"/>
              </a:lnSpc>
              <a:spcAft>
                <a:spcPts val="600"/>
              </a:spcAft>
              <a:buFont typeface="Arial" panose="020B0604020202020204" pitchFamily="34" charset="0"/>
              <a:buChar char="•"/>
              <a:defRPr/>
            </a:pPr>
            <a:endParaRPr lang="en-US" sz="1600" b="1" dirty="0">
              <a:solidFill>
                <a:schemeClr val="bg1"/>
              </a:solidFill>
            </a:endParaRPr>
          </a:p>
        </p:txBody>
      </p:sp>
      <p:pic>
        <p:nvPicPr>
          <p:cNvPr id="4" name="Picture 3">
            <a:extLst>
              <a:ext uri="{FF2B5EF4-FFF2-40B4-BE49-F238E27FC236}">
                <a16:creationId xmlns:a16="http://schemas.microsoft.com/office/drawing/2014/main" id="{36E0D97D-DB11-CC45-81D6-40DDE7745E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136" y="229522"/>
            <a:ext cx="937649" cy="939800"/>
          </a:xfrm>
          <a:prstGeom prst="rect">
            <a:avLst/>
          </a:prstGeom>
        </p:spPr>
      </p:pic>
    </p:spTree>
    <p:extLst>
      <p:ext uri="{BB962C8B-B14F-4D97-AF65-F5344CB8AC3E}">
        <p14:creationId xmlns:p14="http://schemas.microsoft.com/office/powerpoint/2010/main" val="5528909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7D8E67F2-F753-4E06-8229-4970A67258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483095" cy="6854272"/>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a:extLst>
              <a:ext uri="{FF2B5EF4-FFF2-40B4-BE49-F238E27FC236}">
                <a16:creationId xmlns:a16="http://schemas.microsoft.com/office/drawing/2014/main" id="{2EE1BDFD-564B-44A4-841A-50D6A8E75CB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E82309B-4F7A-7B4D-91CA-35C421E28FC9}"/>
              </a:ext>
            </a:extLst>
          </p:cNvPr>
          <p:cNvSpPr>
            <a:spLocks noGrp="1"/>
          </p:cNvSpPr>
          <p:nvPr>
            <p:ph type="title"/>
          </p:nvPr>
        </p:nvSpPr>
        <p:spPr>
          <a:xfrm>
            <a:off x="6848559" y="186583"/>
            <a:ext cx="4977976" cy="889139"/>
          </a:xfrm>
        </p:spPr>
        <p:txBody>
          <a:bodyPr>
            <a:normAutofit/>
          </a:bodyPr>
          <a:lstStyle/>
          <a:p>
            <a:r>
              <a:rPr lang="en-US" sz="4000" b="1" dirty="0"/>
              <a:t>E-List</a:t>
            </a:r>
            <a:endParaRPr lang="en-US" sz="4000" b="1" dirty="0">
              <a:solidFill>
                <a:srgbClr val="000000"/>
              </a:solidFill>
              <a:latin typeface="+mn-lt"/>
            </a:endParaRPr>
          </a:p>
        </p:txBody>
      </p:sp>
      <p:sp>
        <p:nvSpPr>
          <p:cNvPr id="43" name="Freeform 60">
            <a:extLst>
              <a:ext uri="{FF2B5EF4-FFF2-40B4-BE49-F238E27FC236}">
                <a16:creationId xmlns:a16="http://schemas.microsoft.com/office/drawing/2014/main" id="{007B8288-68CC-4847-8419-CF535B6B7E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3882" y="0"/>
            <a:ext cx="3880988" cy="2206512"/>
          </a:xfrm>
          <a:custGeom>
            <a:avLst/>
            <a:gdLst>
              <a:gd name="connsiteX0" fmla="*/ 20753 w 3960193"/>
              <a:gd name="connsiteY0" fmla="*/ 0 h 2251543"/>
              <a:gd name="connsiteX1" fmla="*/ 3939440 w 3960193"/>
              <a:gd name="connsiteY1" fmla="*/ 0 h 2251543"/>
              <a:gd name="connsiteX2" fmla="*/ 3949969 w 3960193"/>
              <a:gd name="connsiteY2" fmla="*/ 68994 h 2251543"/>
              <a:gd name="connsiteX3" fmla="*/ 3960193 w 3960193"/>
              <a:gd name="connsiteY3" fmla="*/ 271447 h 2251543"/>
              <a:gd name="connsiteX4" fmla="*/ 1980096 w 3960193"/>
              <a:gd name="connsiteY4" fmla="*/ 2251543 h 2251543"/>
              <a:gd name="connsiteX5" fmla="*/ 0 w 3960193"/>
              <a:gd name="connsiteY5" fmla="*/ 271447 h 2251543"/>
              <a:gd name="connsiteX6" fmla="*/ 10224 w 3960193"/>
              <a:gd name="connsiteY6" fmla="*/ 68994 h 2251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0193" h="2251543">
                <a:moveTo>
                  <a:pt x="20753" y="0"/>
                </a:moveTo>
                <a:lnTo>
                  <a:pt x="3939440" y="0"/>
                </a:lnTo>
                <a:lnTo>
                  <a:pt x="3949969" y="68994"/>
                </a:lnTo>
                <a:cubicBezTo>
                  <a:pt x="3956730" y="135559"/>
                  <a:pt x="3960193" y="203099"/>
                  <a:pt x="3960193" y="271447"/>
                </a:cubicBezTo>
                <a:cubicBezTo>
                  <a:pt x="3960193" y="1365024"/>
                  <a:pt x="3073674" y="2251543"/>
                  <a:pt x="1980096" y="2251543"/>
                </a:cubicBezTo>
                <a:cubicBezTo>
                  <a:pt x="886519" y="2251543"/>
                  <a:pt x="0" y="1365024"/>
                  <a:pt x="0" y="271447"/>
                </a:cubicBezTo>
                <a:cubicBezTo>
                  <a:pt x="0" y="203099"/>
                  <a:pt x="3463" y="135559"/>
                  <a:pt x="10224" y="68994"/>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Freeform 68">
            <a:extLst>
              <a:ext uri="{FF2B5EF4-FFF2-40B4-BE49-F238E27FC236}">
                <a16:creationId xmlns:a16="http://schemas.microsoft.com/office/drawing/2014/main" id="{32BA8EA8-C1B6-4309-B674-F9F399B962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912701"/>
            <a:ext cx="4942589" cy="3945299"/>
          </a:xfrm>
          <a:custGeom>
            <a:avLst/>
            <a:gdLst>
              <a:gd name="connsiteX0" fmla="*/ 2223943 w 4942589"/>
              <a:gd name="connsiteY0" fmla="*/ 0 h 3945299"/>
              <a:gd name="connsiteX1" fmla="*/ 4942589 w 4942589"/>
              <a:gd name="connsiteY1" fmla="*/ 2718646 h 3945299"/>
              <a:gd name="connsiteX2" fmla="*/ 4728945 w 4942589"/>
              <a:gd name="connsiteY2" fmla="*/ 3776866 h 3945299"/>
              <a:gd name="connsiteX3" fmla="*/ 4647806 w 4942589"/>
              <a:gd name="connsiteY3" fmla="*/ 3945299 h 3945299"/>
              <a:gd name="connsiteX4" fmla="*/ 0 w 4942589"/>
              <a:gd name="connsiteY4" fmla="*/ 3945299 h 3945299"/>
              <a:gd name="connsiteX5" fmla="*/ 0 w 4942589"/>
              <a:gd name="connsiteY5" fmla="*/ 1157971 h 3945299"/>
              <a:gd name="connsiteX6" fmla="*/ 126104 w 4942589"/>
              <a:gd name="connsiteY6" fmla="*/ 989335 h 3945299"/>
              <a:gd name="connsiteX7" fmla="*/ 2223943 w 4942589"/>
              <a:gd name="connsiteY7" fmla="*/ 0 h 394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42589" h="3945299">
                <a:moveTo>
                  <a:pt x="2223943" y="0"/>
                </a:moveTo>
                <a:cubicBezTo>
                  <a:pt x="3725410" y="0"/>
                  <a:pt x="4942589" y="1217179"/>
                  <a:pt x="4942589" y="2718646"/>
                </a:cubicBezTo>
                <a:cubicBezTo>
                  <a:pt x="4942589" y="3094013"/>
                  <a:pt x="4866516" y="3451612"/>
                  <a:pt x="4728945" y="3776866"/>
                </a:cubicBezTo>
                <a:lnTo>
                  <a:pt x="4647806" y="3945299"/>
                </a:lnTo>
                <a:lnTo>
                  <a:pt x="0" y="3945299"/>
                </a:lnTo>
                <a:lnTo>
                  <a:pt x="0" y="1157971"/>
                </a:lnTo>
                <a:lnTo>
                  <a:pt x="126104" y="989335"/>
                </a:lnTo>
                <a:cubicBezTo>
                  <a:pt x="624744" y="385123"/>
                  <a:pt x="1379368" y="0"/>
                  <a:pt x="2223943"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0" name="Graphic 19" descr="Users">
            <a:extLst>
              <a:ext uri="{FF2B5EF4-FFF2-40B4-BE49-F238E27FC236}">
                <a16:creationId xmlns:a16="http://schemas.microsoft.com/office/drawing/2014/main" id="{1C1A98BD-99C4-40B3-AAFC-8CA97042D89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66070" y="3875314"/>
            <a:ext cx="2670429" cy="2670429"/>
          </a:xfrm>
          <a:prstGeom prst="rect">
            <a:avLst/>
          </a:prstGeom>
        </p:spPr>
      </p:pic>
      <p:pic>
        <p:nvPicPr>
          <p:cNvPr id="10" name="Picture 9">
            <a:extLst>
              <a:ext uri="{FF2B5EF4-FFF2-40B4-BE49-F238E27FC236}">
                <a16:creationId xmlns:a16="http://schemas.microsoft.com/office/drawing/2014/main" id="{5CBD671F-38FD-CE4A-B8FD-B9468571198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08073" y="159742"/>
            <a:ext cx="3196090" cy="1286426"/>
          </a:xfrm>
          <a:prstGeom prst="rect">
            <a:avLst/>
          </a:prstGeom>
        </p:spPr>
      </p:pic>
      <p:sp>
        <p:nvSpPr>
          <p:cNvPr id="6" name="TextBox 5">
            <a:extLst>
              <a:ext uri="{FF2B5EF4-FFF2-40B4-BE49-F238E27FC236}">
                <a16:creationId xmlns:a16="http://schemas.microsoft.com/office/drawing/2014/main" id="{6441450E-402F-094A-8E24-A5D0E985BB45}"/>
              </a:ext>
            </a:extLst>
          </p:cNvPr>
          <p:cNvSpPr txBox="1"/>
          <p:nvPr/>
        </p:nvSpPr>
        <p:spPr>
          <a:xfrm>
            <a:off x="5436383" y="1262305"/>
            <a:ext cx="6678481" cy="5293757"/>
          </a:xfrm>
          <a:prstGeom prst="rect">
            <a:avLst/>
          </a:prstGeom>
          <a:noFill/>
        </p:spPr>
        <p:txBody>
          <a:bodyPr wrap="square" rtlCol="0">
            <a:spAutoFit/>
          </a:bodyPr>
          <a:lstStyle/>
          <a:p>
            <a:r>
              <a:rPr lang="en-US" sz="1600" b="1" dirty="0"/>
              <a:t>Your membership includes access to our exclusive e-list (AKA, listserv). </a:t>
            </a:r>
            <a:br>
              <a:rPr lang="en-US" sz="1600" b="1" dirty="0"/>
            </a:br>
            <a:endParaRPr lang="en-US" sz="1600" b="1" dirty="0"/>
          </a:p>
          <a:p>
            <a:pPr marL="171450" indent="-171450">
              <a:buFont typeface="Arial" panose="020B0604020202020204" pitchFamily="34" charset="0"/>
              <a:buChar char="•"/>
            </a:pPr>
            <a:r>
              <a:rPr lang="en-US" sz="1600" dirty="0"/>
              <a:t>This tool allows you to distribute messages to all of the members subscribing to the list with a simple email to the list address. </a:t>
            </a:r>
          </a:p>
          <a:p>
            <a:pPr marL="171450" indent="-171450">
              <a:buFont typeface="Arial" panose="020B0604020202020204" pitchFamily="34" charset="0"/>
              <a:buChar char="•"/>
            </a:pPr>
            <a:r>
              <a:rPr lang="en-US" sz="1600" dirty="0"/>
              <a:t>Communicate with the membership through a single email. </a:t>
            </a:r>
          </a:p>
          <a:p>
            <a:pPr marL="171450" indent="-171450">
              <a:buFont typeface="Arial" panose="020B0604020202020204" pitchFamily="34" charset="0"/>
              <a:buChar char="•"/>
            </a:pPr>
            <a:r>
              <a:rPr lang="en-US" sz="1600" dirty="0"/>
              <a:t>Manage your subscription and preferences through your member profile.</a:t>
            </a:r>
          </a:p>
          <a:p>
            <a:pPr marL="171450" indent="-171450">
              <a:buFont typeface="Arial" panose="020B0604020202020204" pitchFamily="34" charset="0"/>
              <a:buChar char="•"/>
            </a:pPr>
            <a:endParaRPr lang="en-US" sz="1600" dirty="0"/>
          </a:p>
          <a:p>
            <a:r>
              <a:rPr lang="en-US" sz="1600" b="1" dirty="0"/>
              <a:t>To get started: </a:t>
            </a:r>
          </a:p>
          <a:p>
            <a:pPr marL="285750" indent="-285750">
              <a:buFont typeface="Arial" panose="020B0604020202020204" pitchFamily="34" charset="0"/>
              <a:buChar char="•"/>
            </a:pPr>
            <a:r>
              <a:rPr lang="en-US" sz="1600" dirty="0"/>
              <a:t>Log into your profile. </a:t>
            </a:r>
          </a:p>
          <a:p>
            <a:pPr marL="285750" indent="-285750">
              <a:buFont typeface="Arial" panose="020B0604020202020204" pitchFamily="34" charset="0"/>
              <a:buChar char="•"/>
            </a:pPr>
            <a:r>
              <a:rPr lang="en-US" sz="1600" dirty="0"/>
              <a:t>In the My Features tab, click E-Lists. </a:t>
            </a:r>
          </a:p>
          <a:p>
            <a:pPr marL="285750" indent="-285750">
              <a:buFont typeface="Arial" panose="020B0604020202020204" pitchFamily="34" charset="0"/>
              <a:buChar char="•"/>
            </a:pPr>
            <a:r>
              <a:rPr lang="en-US" sz="1600" dirty="0"/>
              <a:t>Make sure you are subscribed to the list. </a:t>
            </a:r>
          </a:p>
          <a:p>
            <a:pPr marL="285750" indent="-285750">
              <a:buFont typeface="Arial" panose="020B0604020202020204" pitchFamily="34" charset="0"/>
              <a:buChar char="•"/>
            </a:pPr>
            <a:r>
              <a:rPr lang="en-US" sz="1600" dirty="0"/>
              <a:t>Make note of the list address. (Add is as a contact in your personal inbox)</a:t>
            </a:r>
          </a:p>
          <a:p>
            <a:pPr marL="285750" indent="-285750">
              <a:buFont typeface="Arial" panose="020B0604020202020204" pitchFamily="34" charset="0"/>
              <a:buChar char="•"/>
            </a:pPr>
            <a:r>
              <a:rPr lang="en-US" sz="1600" dirty="0"/>
              <a:t>Click Edit to control your preferences. </a:t>
            </a:r>
          </a:p>
          <a:p>
            <a:pPr marL="285750" indent="-285750">
              <a:buFont typeface="Arial" panose="020B0604020202020204" pitchFamily="34" charset="0"/>
              <a:buChar char="•"/>
            </a:pPr>
            <a:r>
              <a:rPr lang="en-US" sz="1600" dirty="0"/>
              <a:t>Click the list name to see and search previous posts. </a:t>
            </a:r>
          </a:p>
          <a:p>
            <a:endParaRPr lang="en-US" sz="1600" dirty="0"/>
          </a:p>
          <a:p>
            <a:r>
              <a:rPr lang="en-US" sz="1600" b="1" dirty="0"/>
              <a:t>To start participating: </a:t>
            </a:r>
          </a:p>
          <a:p>
            <a:pPr marL="285750" indent="-285750">
              <a:buFont typeface="Arial" panose="020B0604020202020204" pitchFamily="34" charset="0"/>
              <a:buChar char="•"/>
            </a:pPr>
            <a:r>
              <a:rPr lang="en-US" sz="1600" dirty="0"/>
              <a:t>(From your profile) Click ‘Post a New Message’ </a:t>
            </a:r>
          </a:p>
          <a:p>
            <a:pPr marL="285750" indent="-285750">
              <a:buFont typeface="Arial" panose="020B0604020202020204" pitchFamily="34" charset="0"/>
              <a:buChar char="•"/>
            </a:pPr>
            <a:r>
              <a:rPr lang="en-US" sz="1600" dirty="0"/>
              <a:t>(From your personal Email Inbox) Send an email to the list address using the email </a:t>
            </a:r>
          </a:p>
          <a:p>
            <a:pPr marL="285750" indent="-285750">
              <a:buFont typeface="Arial" panose="020B0604020202020204" pitchFamily="34" charset="0"/>
              <a:buChar char="•"/>
            </a:pPr>
            <a:r>
              <a:rPr lang="en-US" sz="1600" dirty="0"/>
              <a:t>Address that is listed in your profile. </a:t>
            </a:r>
          </a:p>
          <a:p>
            <a:endParaRPr lang="en-US" dirty="0"/>
          </a:p>
        </p:txBody>
      </p:sp>
    </p:spTree>
    <p:extLst>
      <p:ext uri="{BB962C8B-B14F-4D97-AF65-F5344CB8AC3E}">
        <p14:creationId xmlns:p14="http://schemas.microsoft.com/office/powerpoint/2010/main" val="14146612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4C8CFE-5874-0F4B-9201-6BAF66EA6ECC}"/>
              </a:ext>
            </a:extLst>
          </p:cNvPr>
          <p:cNvSpPr>
            <a:spLocks noGrp="1"/>
          </p:cNvSpPr>
          <p:nvPr>
            <p:ph type="title"/>
          </p:nvPr>
        </p:nvSpPr>
        <p:spPr>
          <a:xfrm>
            <a:off x="643468" y="772832"/>
            <a:ext cx="3363974" cy="1597315"/>
          </a:xfrm>
          <a:noFill/>
          <a:ln w="19050">
            <a:solidFill>
              <a:schemeClr val="bg1"/>
            </a:solidFill>
          </a:ln>
        </p:spPr>
        <p:txBody>
          <a:bodyPr vert="horz" wrap="square" lIns="91440" tIns="45720" rIns="91440" bIns="45720" rtlCol="0" anchor="ctr">
            <a:normAutofit/>
          </a:bodyPr>
          <a:lstStyle/>
          <a:p>
            <a:pPr algn="ctr" defTabSz="914400"/>
            <a:br>
              <a:rPr lang="en-US" sz="2800" b="1" kern="1200" dirty="0">
                <a:solidFill>
                  <a:schemeClr val="bg1"/>
                </a:solidFill>
                <a:latin typeface="+mj-lt"/>
                <a:ea typeface="+mj-ea"/>
                <a:cs typeface="+mj-cs"/>
              </a:rPr>
            </a:br>
            <a:r>
              <a:rPr lang="en-US" sz="2800" b="1" kern="1200" dirty="0">
                <a:solidFill>
                  <a:schemeClr val="bg1"/>
                </a:solidFill>
                <a:latin typeface="+mj-lt"/>
                <a:ea typeface="+mj-ea"/>
                <a:cs typeface="+mj-cs"/>
              </a:rPr>
              <a:t>How to Renew Your Membership</a:t>
            </a:r>
          </a:p>
        </p:txBody>
      </p:sp>
      <p:sp>
        <p:nvSpPr>
          <p:cNvPr id="3" name="TextBox 2">
            <a:extLst>
              <a:ext uri="{FF2B5EF4-FFF2-40B4-BE49-F238E27FC236}">
                <a16:creationId xmlns:a16="http://schemas.microsoft.com/office/drawing/2014/main" id="{3966CA1B-C203-BC48-8EB7-B579DB5982AA}"/>
              </a:ext>
            </a:extLst>
          </p:cNvPr>
          <p:cNvSpPr txBox="1"/>
          <p:nvPr/>
        </p:nvSpPr>
        <p:spPr>
          <a:xfrm>
            <a:off x="643468" y="2638044"/>
            <a:ext cx="3363974" cy="3415622"/>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r>
              <a:rPr lang="en-US" dirty="0">
                <a:solidFill>
                  <a:schemeClr val="bg1"/>
                </a:solidFill>
              </a:rPr>
              <a:t>A member can renew their own membership in one of three ways:</a:t>
            </a:r>
            <a:br>
              <a:rPr lang="en-US" dirty="0">
                <a:solidFill>
                  <a:schemeClr val="bg1"/>
                </a:solidFill>
              </a:rPr>
            </a:br>
            <a:endParaRPr lang="en-US" dirty="0">
              <a:solidFill>
                <a:schemeClr val="bg1"/>
              </a:solidFill>
            </a:endParaRPr>
          </a:p>
          <a:p>
            <a:pPr marL="285750" indent="-228600">
              <a:lnSpc>
                <a:spcPct val="90000"/>
              </a:lnSpc>
              <a:spcAft>
                <a:spcPts val="600"/>
              </a:spcAft>
              <a:buFont typeface="Arial" panose="020B0604020202020204" pitchFamily="34" charset="0"/>
              <a:buChar char="•"/>
            </a:pPr>
            <a:r>
              <a:rPr lang="en-US" dirty="0">
                <a:solidFill>
                  <a:schemeClr val="bg1"/>
                </a:solidFill>
              </a:rPr>
              <a:t>By paying the auto-generated Renewal invoice tied to their renewal notification</a:t>
            </a:r>
            <a:br>
              <a:rPr lang="en-US" dirty="0">
                <a:solidFill>
                  <a:schemeClr val="bg1"/>
                </a:solidFill>
              </a:rPr>
            </a:br>
            <a:endParaRPr lang="en-US" dirty="0">
              <a:solidFill>
                <a:schemeClr val="bg1"/>
              </a:solidFill>
            </a:endParaRPr>
          </a:p>
          <a:p>
            <a:pPr marL="285750" indent="-228600">
              <a:lnSpc>
                <a:spcPct val="90000"/>
              </a:lnSpc>
              <a:spcAft>
                <a:spcPts val="600"/>
              </a:spcAft>
              <a:buFont typeface="Arial" panose="020B0604020202020204" pitchFamily="34" charset="0"/>
              <a:buChar char="•"/>
            </a:pPr>
            <a:r>
              <a:rPr lang="en-US" dirty="0">
                <a:solidFill>
                  <a:schemeClr val="bg1"/>
                </a:solidFill>
              </a:rPr>
              <a:t>By logging in and submitting a Renewal Form</a:t>
            </a:r>
            <a:br>
              <a:rPr lang="en-US" dirty="0">
                <a:solidFill>
                  <a:schemeClr val="bg1"/>
                </a:solidFill>
              </a:rPr>
            </a:br>
            <a:endParaRPr lang="en-US" dirty="0">
              <a:solidFill>
                <a:schemeClr val="bg1"/>
              </a:solidFill>
            </a:endParaRPr>
          </a:p>
          <a:p>
            <a:pPr marL="285750" indent="-228600">
              <a:lnSpc>
                <a:spcPct val="90000"/>
              </a:lnSpc>
              <a:spcAft>
                <a:spcPts val="600"/>
              </a:spcAft>
              <a:buFont typeface="Arial" panose="020B0604020202020204" pitchFamily="34" charset="0"/>
              <a:buChar char="•"/>
            </a:pPr>
            <a:r>
              <a:rPr lang="en-US" dirty="0">
                <a:solidFill>
                  <a:schemeClr val="bg1"/>
                </a:solidFill>
              </a:rPr>
              <a:t>By logging in and using the Renew option from the My Profile page</a:t>
            </a:r>
          </a:p>
        </p:txBody>
      </p:sp>
      <p:pic>
        <p:nvPicPr>
          <p:cNvPr id="12" name="Picture 11">
            <a:extLst>
              <a:ext uri="{FF2B5EF4-FFF2-40B4-BE49-F238E27FC236}">
                <a16:creationId xmlns:a16="http://schemas.microsoft.com/office/drawing/2014/main" id="{76728E55-78E6-2B48-A9E2-E91215BB5D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72092" y="1245185"/>
            <a:ext cx="5833099" cy="5410199"/>
          </a:xfrm>
          <a:prstGeom prst="rect">
            <a:avLst/>
          </a:prstGeom>
        </p:spPr>
      </p:pic>
      <p:sp>
        <p:nvSpPr>
          <p:cNvPr id="7" name="TextBox 6">
            <a:extLst>
              <a:ext uri="{FF2B5EF4-FFF2-40B4-BE49-F238E27FC236}">
                <a16:creationId xmlns:a16="http://schemas.microsoft.com/office/drawing/2014/main" id="{A1497300-0090-8E48-B22D-4C81FBAAF655}"/>
              </a:ext>
            </a:extLst>
          </p:cNvPr>
          <p:cNvSpPr txBox="1"/>
          <p:nvPr/>
        </p:nvSpPr>
        <p:spPr>
          <a:xfrm>
            <a:off x="643468" y="2638044"/>
            <a:ext cx="3363974" cy="3415622"/>
          </a:xfrm>
          <a:prstGeom prst="rect">
            <a:avLst/>
          </a:prstGeom>
        </p:spPr>
        <p:txBody>
          <a:bodyPr vert="horz" lIns="91440" tIns="45720" rIns="91440" bIns="45720" rtlCol="0">
            <a:normAutofit/>
          </a:bodyPr>
          <a:lstStyle/>
          <a:p>
            <a:pPr lvl="0">
              <a:lnSpc>
                <a:spcPct val="90000"/>
              </a:lnSpc>
              <a:spcAft>
                <a:spcPts val="600"/>
              </a:spcAft>
              <a:defRPr/>
            </a:pPr>
            <a:br>
              <a:rPr lang="en-US" sz="1600" dirty="0">
                <a:solidFill>
                  <a:schemeClr val="bg1"/>
                </a:solidFill>
              </a:rPr>
            </a:br>
            <a:endParaRPr lang="en-US" sz="1600" dirty="0">
              <a:solidFill>
                <a:schemeClr val="bg1"/>
              </a:solidFill>
            </a:endParaRPr>
          </a:p>
          <a:p>
            <a:pPr lvl="0" indent="-228600">
              <a:lnSpc>
                <a:spcPct val="90000"/>
              </a:lnSpc>
              <a:spcAft>
                <a:spcPts val="600"/>
              </a:spcAft>
              <a:buFont typeface="Arial" panose="020B0604020202020204" pitchFamily="34" charset="0"/>
              <a:buChar char="•"/>
              <a:defRPr/>
            </a:pPr>
            <a:endParaRPr lang="en-US" sz="1600" dirty="0">
              <a:solidFill>
                <a:schemeClr val="bg1"/>
              </a:solidFill>
            </a:endParaRPr>
          </a:p>
          <a:p>
            <a:pPr lvl="0" indent="-228600">
              <a:lnSpc>
                <a:spcPct val="90000"/>
              </a:lnSpc>
              <a:spcAft>
                <a:spcPts val="600"/>
              </a:spcAft>
              <a:buFont typeface="Arial" panose="020B0604020202020204" pitchFamily="34" charset="0"/>
              <a:buChar char="•"/>
              <a:defRPr/>
            </a:pPr>
            <a:endParaRPr lang="en-US" sz="1600" b="1" dirty="0">
              <a:solidFill>
                <a:schemeClr val="bg1"/>
              </a:solidFill>
            </a:endParaRPr>
          </a:p>
          <a:p>
            <a:pPr lvl="0" indent="-228600">
              <a:lnSpc>
                <a:spcPct val="90000"/>
              </a:lnSpc>
              <a:spcAft>
                <a:spcPts val="600"/>
              </a:spcAft>
              <a:buFont typeface="Arial" panose="020B0604020202020204" pitchFamily="34" charset="0"/>
              <a:buChar char="•"/>
              <a:defRPr/>
            </a:pPr>
            <a:endParaRPr lang="en-US" sz="1600" b="1" dirty="0">
              <a:solidFill>
                <a:schemeClr val="bg1"/>
              </a:solidFill>
            </a:endParaRPr>
          </a:p>
        </p:txBody>
      </p:sp>
      <p:pic>
        <p:nvPicPr>
          <p:cNvPr id="4" name="Picture 3">
            <a:extLst>
              <a:ext uri="{FF2B5EF4-FFF2-40B4-BE49-F238E27FC236}">
                <a16:creationId xmlns:a16="http://schemas.microsoft.com/office/drawing/2014/main" id="{36E0D97D-DB11-CC45-81D6-40DDE7745E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136" y="229522"/>
            <a:ext cx="937649" cy="939800"/>
          </a:xfrm>
          <a:prstGeom prst="rect">
            <a:avLst/>
          </a:prstGeom>
        </p:spPr>
      </p:pic>
      <p:sp>
        <p:nvSpPr>
          <p:cNvPr id="9" name="TextBox 8">
            <a:extLst>
              <a:ext uri="{FF2B5EF4-FFF2-40B4-BE49-F238E27FC236}">
                <a16:creationId xmlns:a16="http://schemas.microsoft.com/office/drawing/2014/main" id="{8E09C87B-97B5-3244-929B-C5EC0153F2C7}"/>
              </a:ext>
            </a:extLst>
          </p:cNvPr>
          <p:cNvSpPr txBox="1"/>
          <p:nvPr/>
        </p:nvSpPr>
        <p:spPr>
          <a:xfrm>
            <a:off x="5953699" y="229522"/>
            <a:ext cx="4869886" cy="1015663"/>
          </a:xfrm>
          <a:prstGeom prst="rect">
            <a:avLst/>
          </a:prstGeom>
          <a:noFill/>
        </p:spPr>
        <p:txBody>
          <a:bodyPr wrap="square" rtlCol="0">
            <a:spAutoFit/>
          </a:bodyPr>
          <a:lstStyle/>
          <a:p>
            <a:pPr algn="ctr"/>
            <a:r>
              <a:rPr lang="en-US" sz="2000" b="1" dirty="0"/>
              <a:t>Here's an example of a renewal email  that will be sent directly to your personal email inbox.  </a:t>
            </a:r>
          </a:p>
        </p:txBody>
      </p:sp>
    </p:spTree>
    <p:extLst>
      <p:ext uri="{BB962C8B-B14F-4D97-AF65-F5344CB8AC3E}">
        <p14:creationId xmlns:p14="http://schemas.microsoft.com/office/powerpoint/2010/main" val="39591959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8">
            <a:extLst>
              <a:ext uri="{FF2B5EF4-FFF2-40B4-BE49-F238E27FC236}">
                <a16:creationId xmlns:a16="http://schemas.microsoft.com/office/drawing/2014/main" id="{68A4132F-DEC6-4332-A00C-A11AD4519B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5EE47A39-2655-4D40-AC73-997E09E1BB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027906"/>
            <a:ext cx="5921996" cy="5492650"/>
          </a:xfrm>
          <a:prstGeom prst="rect">
            <a:avLst/>
          </a:prstGeom>
        </p:spPr>
      </p:pic>
      <p:sp>
        <p:nvSpPr>
          <p:cNvPr id="15" name="Freeform: Shape 10">
            <a:extLst>
              <a:ext uri="{FF2B5EF4-FFF2-40B4-BE49-F238E27FC236}">
                <a16:creationId xmlns:a16="http://schemas.microsoft.com/office/drawing/2014/main" id="{64965EAE-E41A-435F-B993-07E824B6C9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0"/>
            <a:ext cx="7539895" cy="6858000"/>
          </a:xfrm>
          <a:custGeom>
            <a:avLst/>
            <a:gdLst>
              <a:gd name="connsiteX0" fmla="*/ 7539895 w 7539895"/>
              <a:gd name="connsiteY0" fmla="*/ 6858000 h 6858000"/>
              <a:gd name="connsiteX1" fmla="*/ 0 w 7539895"/>
              <a:gd name="connsiteY1" fmla="*/ 6858000 h 6858000"/>
              <a:gd name="connsiteX2" fmla="*/ 0 w 7539895"/>
              <a:gd name="connsiteY2" fmla="*/ 0 h 6858000"/>
              <a:gd name="connsiteX3" fmla="*/ 4363741 w 7539895"/>
              <a:gd name="connsiteY3" fmla="*/ 0 h 6858000"/>
            </a:gdLst>
            <a:ahLst/>
            <a:cxnLst>
              <a:cxn ang="0">
                <a:pos x="connsiteX0" y="connsiteY0"/>
              </a:cxn>
              <a:cxn ang="0">
                <a:pos x="connsiteX1" y="connsiteY1"/>
              </a:cxn>
              <a:cxn ang="0">
                <a:pos x="connsiteX2" y="connsiteY2"/>
              </a:cxn>
              <a:cxn ang="0">
                <a:pos x="connsiteX3" y="connsiteY3"/>
              </a:cxn>
            </a:cxnLst>
            <a:rect l="l" t="t" r="r" b="b"/>
            <a:pathLst>
              <a:path w="7539895" h="6858000">
                <a:moveTo>
                  <a:pt x="7539895" y="6858000"/>
                </a:moveTo>
                <a:lnTo>
                  <a:pt x="0" y="6858000"/>
                </a:lnTo>
                <a:lnTo>
                  <a:pt x="0" y="0"/>
                </a:lnTo>
                <a:lnTo>
                  <a:pt x="4363741"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152F8994-E6D4-4311-9548-C3607BC436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7092985" cy="6858000"/>
          </a:xfrm>
          <a:custGeom>
            <a:avLst/>
            <a:gdLst>
              <a:gd name="connsiteX0" fmla="*/ 7092985 w 7092985"/>
              <a:gd name="connsiteY0" fmla="*/ 6858000 h 6858000"/>
              <a:gd name="connsiteX1" fmla="*/ 0 w 7092985"/>
              <a:gd name="connsiteY1" fmla="*/ 6858000 h 6858000"/>
              <a:gd name="connsiteX2" fmla="*/ 0 w 7092985"/>
              <a:gd name="connsiteY2" fmla="*/ 0 h 6858000"/>
              <a:gd name="connsiteX3" fmla="*/ 3916831 w 7092985"/>
              <a:gd name="connsiteY3" fmla="*/ 0 h 6858000"/>
            </a:gdLst>
            <a:ahLst/>
            <a:cxnLst>
              <a:cxn ang="0">
                <a:pos x="connsiteX0" y="connsiteY0"/>
              </a:cxn>
              <a:cxn ang="0">
                <a:pos x="connsiteX1" y="connsiteY1"/>
              </a:cxn>
              <a:cxn ang="0">
                <a:pos x="connsiteX2" y="connsiteY2"/>
              </a:cxn>
              <a:cxn ang="0">
                <a:pos x="connsiteX3" y="connsiteY3"/>
              </a:cxn>
            </a:cxnLst>
            <a:rect l="l" t="t" r="r" b="b"/>
            <a:pathLst>
              <a:path w="7092985" h="6858000">
                <a:moveTo>
                  <a:pt x="7092985" y="6858000"/>
                </a:moveTo>
                <a:lnTo>
                  <a:pt x="0" y="6858000"/>
                </a:lnTo>
                <a:lnTo>
                  <a:pt x="0" y="0"/>
                </a:lnTo>
                <a:lnTo>
                  <a:pt x="3916831"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D04D958-B951-6E40-89CF-ECF8D6DEBEDC}"/>
              </a:ext>
            </a:extLst>
          </p:cNvPr>
          <p:cNvSpPr>
            <a:spLocks noGrp="1"/>
          </p:cNvSpPr>
          <p:nvPr>
            <p:ph type="title"/>
          </p:nvPr>
        </p:nvSpPr>
        <p:spPr>
          <a:xfrm>
            <a:off x="283791" y="365124"/>
            <a:ext cx="5529943" cy="1325563"/>
          </a:xfrm>
        </p:spPr>
        <p:txBody>
          <a:bodyPr>
            <a:normAutofit/>
          </a:bodyPr>
          <a:lstStyle/>
          <a:p>
            <a:pPr algn="ctr"/>
            <a:r>
              <a:rPr lang="en-US" b="1" dirty="0"/>
              <a:t>Renew from your</a:t>
            </a:r>
            <a:br>
              <a:rPr lang="en-US" b="1" dirty="0"/>
            </a:br>
            <a:r>
              <a:rPr lang="en-US" b="1" dirty="0"/>
              <a:t>personal inbox</a:t>
            </a:r>
          </a:p>
        </p:txBody>
      </p:sp>
      <p:sp>
        <p:nvSpPr>
          <p:cNvPr id="3" name="Content Placeholder 2">
            <a:extLst>
              <a:ext uri="{FF2B5EF4-FFF2-40B4-BE49-F238E27FC236}">
                <a16:creationId xmlns:a16="http://schemas.microsoft.com/office/drawing/2014/main" id="{7746A23B-6AA2-D949-AF49-3D9963FEAE23}"/>
              </a:ext>
            </a:extLst>
          </p:cNvPr>
          <p:cNvSpPr>
            <a:spLocks noGrp="1"/>
          </p:cNvSpPr>
          <p:nvPr>
            <p:ph idx="1"/>
          </p:nvPr>
        </p:nvSpPr>
        <p:spPr>
          <a:xfrm>
            <a:off x="448732" y="2271978"/>
            <a:ext cx="4128169" cy="3796242"/>
          </a:xfrm>
        </p:spPr>
        <p:txBody>
          <a:bodyPr>
            <a:normAutofit/>
          </a:bodyPr>
          <a:lstStyle/>
          <a:p>
            <a:r>
              <a:rPr lang="en-US" sz="2400" b="1" dirty="0"/>
              <a:t>Here's an example of a renewal email  that will be sent directly to your personal email inbox. </a:t>
            </a:r>
            <a:br>
              <a:rPr lang="en-US" sz="2400" b="1" dirty="0"/>
            </a:br>
            <a:endParaRPr lang="en-US" sz="2400" b="1" dirty="0"/>
          </a:p>
          <a:p>
            <a:r>
              <a:rPr lang="en-US" sz="2400" b="1" dirty="0"/>
              <a:t>Simply click </a:t>
            </a:r>
            <a:r>
              <a:rPr lang="en-US" sz="2400" dirty="0"/>
              <a:t>"Click here to pay this invoice</a:t>
            </a:r>
            <a:r>
              <a:rPr lang="en-US" sz="2400" b="1" dirty="0"/>
              <a:t>” to be taken to your invoice to pay online or download to mail in payment. </a:t>
            </a:r>
          </a:p>
          <a:p>
            <a:pPr marL="0" indent="0">
              <a:buNone/>
            </a:pPr>
            <a:endParaRPr lang="en-US" sz="2000" dirty="0"/>
          </a:p>
        </p:txBody>
      </p:sp>
    </p:spTree>
    <p:extLst>
      <p:ext uri="{BB962C8B-B14F-4D97-AF65-F5344CB8AC3E}">
        <p14:creationId xmlns:p14="http://schemas.microsoft.com/office/powerpoint/2010/main" val="3401678246"/>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68A4132F-DEC6-4332-A00C-A11AD4519B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9626A321-7177-B143-A812-F0111E6EC7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613214"/>
            <a:ext cx="5779359" cy="4262275"/>
          </a:xfrm>
          <a:prstGeom prst="rect">
            <a:avLst/>
          </a:prstGeom>
        </p:spPr>
      </p:pic>
      <p:sp>
        <p:nvSpPr>
          <p:cNvPr id="63" name="Freeform: Shape 62">
            <a:extLst>
              <a:ext uri="{FF2B5EF4-FFF2-40B4-BE49-F238E27FC236}">
                <a16:creationId xmlns:a16="http://schemas.microsoft.com/office/drawing/2014/main" id="{64965EAE-E41A-435F-B993-07E824B6C9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0"/>
            <a:ext cx="7539895" cy="6858000"/>
          </a:xfrm>
          <a:custGeom>
            <a:avLst/>
            <a:gdLst>
              <a:gd name="connsiteX0" fmla="*/ 7539895 w 7539895"/>
              <a:gd name="connsiteY0" fmla="*/ 6858000 h 6858000"/>
              <a:gd name="connsiteX1" fmla="*/ 0 w 7539895"/>
              <a:gd name="connsiteY1" fmla="*/ 6858000 h 6858000"/>
              <a:gd name="connsiteX2" fmla="*/ 0 w 7539895"/>
              <a:gd name="connsiteY2" fmla="*/ 0 h 6858000"/>
              <a:gd name="connsiteX3" fmla="*/ 4363741 w 7539895"/>
              <a:gd name="connsiteY3" fmla="*/ 0 h 6858000"/>
            </a:gdLst>
            <a:ahLst/>
            <a:cxnLst>
              <a:cxn ang="0">
                <a:pos x="connsiteX0" y="connsiteY0"/>
              </a:cxn>
              <a:cxn ang="0">
                <a:pos x="connsiteX1" y="connsiteY1"/>
              </a:cxn>
              <a:cxn ang="0">
                <a:pos x="connsiteX2" y="connsiteY2"/>
              </a:cxn>
              <a:cxn ang="0">
                <a:pos x="connsiteX3" y="connsiteY3"/>
              </a:cxn>
            </a:cxnLst>
            <a:rect l="l" t="t" r="r" b="b"/>
            <a:pathLst>
              <a:path w="7539895" h="6858000">
                <a:moveTo>
                  <a:pt x="7539895" y="6858000"/>
                </a:moveTo>
                <a:lnTo>
                  <a:pt x="0" y="6858000"/>
                </a:lnTo>
                <a:lnTo>
                  <a:pt x="0" y="0"/>
                </a:lnTo>
                <a:lnTo>
                  <a:pt x="4363741"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Shape 64">
            <a:extLst>
              <a:ext uri="{FF2B5EF4-FFF2-40B4-BE49-F238E27FC236}">
                <a16:creationId xmlns:a16="http://schemas.microsoft.com/office/drawing/2014/main" id="{152F8994-E6D4-4311-9548-C3607BC436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7092985" cy="6858000"/>
          </a:xfrm>
          <a:custGeom>
            <a:avLst/>
            <a:gdLst>
              <a:gd name="connsiteX0" fmla="*/ 7092985 w 7092985"/>
              <a:gd name="connsiteY0" fmla="*/ 6858000 h 6858000"/>
              <a:gd name="connsiteX1" fmla="*/ 0 w 7092985"/>
              <a:gd name="connsiteY1" fmla="*/ 6858000 h 6858000"/>
              <a:gd name="connsiteX2" fmla="*/ 0 w 7092985"/>
              <a:gd name="connsiteY2" fmla="*/ 0 h 6858000"/>
              <a:gd name="connsiteX3" fmla="*/ 3916831 w 7092985"/>
              <a:gd name="connsiteY3" fmla="*/ 0 h 6858000"/>
            </a:gdLst>
            <a:ahLst/>
            <a:cxnLst>
              <a:cxn ang="0">
                <a:pos x="connsiteX0" y="connsiteY0"/>
              </a:cxn>
              <a:cxn ang="0">
                <a:pos x="connsiteX1" y="connsiteY1"/>
              </a:cxn>
              <a:cxn ang="0">
                <a:pos x="connsiteX2" y="connsiteY2"/>
              </a:cxn>
              <a:cxn ang="0">
                <a:pos x="connsiteX3" y="connsiteY3"/>
              </a:cxn>
            </a:cxnLst>
            <a:rect l="l" t="t" r="r" b="b"/>
            <a:pathLst>
              <a:path w="7092985" h="6858000">
                <a:moveTo>
                  <a:pt x="7092985" y="6858000"/>
                </a:moveTo>
                <a:lnTo>
                  <a:pt x="0" y="6858000"/>
                </a:lnTo>
                <a:lnTo>
                  <a:pt x="0" y="0"/>
                </a:lnTo>
                <a:lnTo>
                  <a:pt x="3916831"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D04D958-B951-6E40-89CF-ECF8D6DEBEDC}"/>
              </a:ext>
            </a:extLst>
          </p:cNvPr>
          <p:cNvSpPr>
            <a:spLocks noGrp="1"/>
          </p:cNvSpPr>
          <p:nvPr>
            <p:ph type="title"/>
          </p:nvPr>
        </p:nvSpPr>
        <p:spPr>
          <a:xfrm>
            <a:off x="838199" y="365125"/>
            <a:ext cx="5529943" cy="1325563"/>
          </a:xfrm>
        </p:spPr>
        <p:txBody>
          <a:bodyPr>
            <a:normAutofit/>
          </a:bodyPr>
          <a:lstStyle/>
          <a:p>
            <a:r>
              <a:rPr lang="en-US" b="1" dirty="0"/>
              <a:t>Renew From Your Profile</a:t>
            </a:r>
          </a:p>
        </p:txBody>
      </p:sp>
      <p:graphicFrame>
        <p:nvGraphicFramePr>
          <p:cNvPr id="17" name="Content Placeholder 2">
            <a:extLst>
              <a:ext uri="{FF2B5EF4-FFF2-40B4-BE49-F238E27FC236}">
                <a16:creationId xmlns:a16="http://schemas.microsoft.com/office/drawing/2014/main" id="{A39DB297-43B4-4296-8923-00068D880B5F}"/>
              </a:ext>
            </a:extLst>
          </p:cNvPr>
          <p:cNvGraphicFramePr>
            <a:graphicFrameLocks noGrp="1"/>
          </p:cNvGraphicFramePr>
          <p:nvPr>
            <p:ph idx="1"/>
            <p:extLst>
              <p:ext uri="{D42A27DB-BD31-4B8C-83A1-F6EECF244321}">
                <p14:modId xmlns:p14="http://schemas.microsoft.com/office/powerpoint/2010/main" val="1924516256"/>
              </p:ext>
            </p:extLst>
          </p:nvPr>
        </p:nvGraphicFramePr>
        <p:xfrm>
          <a:off x="231806" y="2055813"/>
          <a:ext cx="4853012" cy="38196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40015764"/>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Down Arrow 7">
            <a:extLst>
              <a:ext uri="{FF2B5EF4-FFF2-40B4-BE49-F238E27FC236}">
                <a16:creationId xmlns:a16="http://schemas.microsoft.com/office/drawing/2014/main" id="{73DE2CFE-42F2-48F0-8706-5264E012B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288521" y="381403"/>
            <a:ext cx="2200313" cy="3342508"/>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64C8CFE-5874-0F4B-9201-6BAF66EA6ECC}"/>
              </a:ext>
            </a:extLst>
          </p:cNvPr>
          <p:cNvSpPr>
            <a:spLocks noGrp="1"/>
          </p:cNvSpPr>
          <p:nvPr>
            <p:ph type="title"/>
          </p:nvPr>
        </p:nvSpPr>
        <p:spPr>
          <a:xfrm>
            <a:off x="966952" y="1204108"/>
            <a:ext cx="2669406" cy="1781175"/>
          </a:xfrm>
        </p:spPr>
        <p:txBody>
          <a:bodyPr vert="horz" lIns="91440" tIns="45720" rIns="91440" bIns="45720" rtlCol="0" anchor="ctr">
            <a:normAutofit/>
          </a:bodyPr>
          <a:lstStyle/>
          <a:p>
            <a:pPr lvl="0">
              <a:defRPr/>
            </a:pPr>
            <a:r>
              <a:rPr lang="en-US" sz="3200" b="1" kern="0" dirty="0">
                <a:solidFill>
                  <a:schemeClr val="bg1"/>
                </a:solidFill>
                <a:ea typeface="Segoe UI Semibold" charset="0"/>
                <a:cs typeface="Segoe UI Semibold" charset="0"/>
              </a:rPr>
              <a:t>Pay Your Renewal Invoice</a:t>
            </a:r>
          </a:p>
        </p:txBody>
      </p:sp>
      <p:sp>
        <p:nvSpPr>
          <p:cNvPr id="3" name="TextBox 2">
            <a:extLst>
              <a:ext uri="{FF2B5EF4-FFF2-40B4-BE49-F238E27FC236}">
                <a16:creationId xmlns:a16="http://schemas.microsoft.com/office/drawing/2014/main" id="{3966CA1B-C203-BC48-8EB7-B579DB5982AA}"/>
              </a:ext>
            </a:extLst>
          </p:cNvPr>
          <p:cNvSpPr txBox="1"/>
          <p:nvPr/>
        </p:nvSpPr>
        <p:spPr>
          <a:xfrm>
            <a:off x="717422" y="3355130"/>
            <a:ext cx="4667377" cy="3130337"/>
          </a:xfrm>
          <a:prstGeom prst="rect">
            <a:avLst/>
          </a:prstGeom>
        </p:spPr>
        <p:txBody>
          <a:bodyPr vert="horz" lIns="91440" tIns="45720" rIns="91440" bIns="45720" rtlCol="0">
            <a:normAutofit fontScale="92500"/>
          </a:bodyPr>
          <a:lstStyle/>
          <a:p>
            <a:r>
              <a:rPr lang="en-US" sz="2400" dirty="0"/>
              <a:t>Once you have clicked submit. You will be taken to your renewal invoice to pay. </a:t>
            </a:r>
          </a:p>
          <a:p>
            <a:endParaRPr lang="en-US" sz="2400" dirty="0"/>
          </a:p>
          <a:p>
            <a:r>
              <a:rPr lang="en-US" sz="2400" b="1" dirty="0"/>
              <a:t>Paying an Invoice: </a:t>
            </a:r>
            <a:r>
              <a:rPr lang="en-US" sz="2400" dirty="0"/>
              <a:t>Paying an invoice couldn’t be easier. Simply click on the button at the bottom ‘Pay Now. Our payment area will come up for you to enter your card and billing information. </a:t>
            </a:r>
          </a:p>
          <a:p>
            <a:pPr indent="-228600">
              <a:lnSpc>
                <a:spcPct val="90000"/>
              </a:lnSpc>
              <a:spcAft>
                <a:spcPts val="600"/>
              </a:spcAft>
              <a:buFont typeface="Arial" panose="020B0604020202020204" pitchFamily="34" charset="0"/>
              <a:buChar char="•"/>
            </a:pPr>
            <a:endParaRPr lang="en-US" sz="1600" dirty="0"/>
          </a:p>
        </p:txBody>
      </p:sp>
      <p:sp>
        <p:nvSpPr>
          <p:cNvPr id="7" name="TextBox 6">
            <a:extLst>
              <a:ext uri="{FF2B5EF4-FFF2-40B4-BE49-F238E27FC236}">
                <a16:creationId xmlns:a16="http://schemas.microsoft.com/office/drawing/2014/main" id="{A1497300-0090-8E48-B22D-4C81FBAAF655}"/>
              </a:ext>
            </a:extLst>
          </p:cNvPr>
          <p:cNvSpPr txBox="1"/>
          <p:nvPr/>
        </p:nvSpPr>
        <p:spPr>
          <a:xfrm>
            <a:off x="643468" y="2638044"/>
            <a:ext cx="3363974" cy="3415622"/>
          </a:xfrm>
          <a:prstGeom prst="rect">
            <a:avLst/>
          </a:prstGeom>
        </p:spPr>
        <p:txBody>
          <a:bodyPr vert="horz" lIns="91440" tIns="45720" rIns="91440" bIns="45720" rtlCol="0">
            <a:normAutofit/>
          </a:bodyPr>
          <a:lstStyle/>
          <a:p>
            <a:pPr lvl="0">
              <a:lnSpc>
                <a:spcPct val="90000"/>
              </a:lnSpc>
              <a:spcAft>
                <a:spcPts val="600"/>
              </a:spcAft>
              <a:defRPr/>
            </a:pPr>
            <a:br>
              <a:rPr lang="en-US" sz="1600" dirty="0">
                <a:solidFill>
                  <a:schemeClr val="bg1"/>
                </a:solidFill>
              </a:rPr>
            </a:br>
            <a:endParaRPr lang="en-US" sz="1600" dirty="0">
              <a:solidFill>
                <a:schemeClr val="bg1"/>
              </a:solidFill>
            </a:endParaRPr>
          </a:p>
          <a:p>
            <a:pPr lvl="0" indent="-228600">
              <a:lnSpc>
                <a:spcPct val="90000"/>
              </a:lnSpc>
              <a:spcAft>
                <a:spcPts val="600"/>
              </a:spcAft>
              <a:buFont typeface="Arial" panose="020B0604020202020204" pitchFamily="34" charset="0"/>
              <a:buChar char="•"/>
              <a:defRPr/>
            </a:pPr>
            <a:endParaRPr lang="en-US" sz="1600" dirty="0">
              <a:solidFill>
                <a:schemeClr val="bg1"/>
              </a:solidFill>
            </a:endParaRPr>
          </a:p>
          <a:p>
            <a:pPr lvl="0" indent="-228600">
              <a:lnSpc>
                <a:spcPct val="90000"/>
              </a:lnSpc>
              <a:spcAft>
                <a:spcPts val="600"/>
              </a:spcAft>
              <a:buFont typeface="Arial" panose="020B0604020202020204" pitchFamily="34" charset="0"/>
              <a:buChar char="•"/>
              <a:defRPr/>
            </a:pPr>
            <a:endParaRPr lang="en-US" sz="1600" b="1" dirty="0">
              <a:solidFill>
                <a:schemeClr val="bg1"/>
              </a:solidFill>
            </a:endParaRPr>
          </a:p>
          <a:p>
            <a:pPr lvl="0" indent="-228600">
              <a:lnSpc>
                <a:spcPct val="90000"/>
              </a:lnSpc>
              <a:spcAft>
                <a:spcPts val="600"/>
              </a:spcAft>
              <a:buFont typeface="Arial" panose="020B0604020202020204" pitchFamily="34" charset="0"/>
              <a:buChar char="•"/>
              <a:defRPr/>
            </a:pPr>
            <a:endParaRPr lang="en-US" sz="1600" b="1" dirty="0">
              <a:solidFill>
                <a:schemeClr val="bg1"/>
              </a:solidFill>
            </a:endParaRPr>
          </a:p>
        </p:txBody>
      </p:sp>
      <p:pic>
        <p:nvPicPr>
          <p:cNvPr id="4" name="Picture 3">
            <a:extLst>
              <a:ext uri="{FF2B5EF4-FFF2-40B4-BE49-F238E27FC236}">
                <a16:creationId xmlns:a16="http://schemas.microsoft.com/office/drawing/2014/main" id="{36E0D97D-DB11-CC45-81D6-40DDE7745E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061" y="229522"/>
            <a:ext cx="939800" cy="939800"/>
          </a:xfrm>
          <a:prstGeom prst="rect">
            <a:avLst/>
          </a:prstGeom>
        </p:spPr>
      </p:pic>
      <p:pic>
        <p:nvPicPr>
          <p:cNvPr id="6" name="Picture 5">
            <a:extLst>
              <a:ext uri="{FF2B5EF4-FFF2-40B4-BE49-F238E27FC236}">
                <a16:creationId xmlns:a16="http://schemas.microsoft.com/office/drawing/2014/main" id="{A5FE1CC7-A5C0-5546-BEAB-635AED3A13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5536" y="102110"/>
            <a:ext cx="5703416" cy="6696623"/>
          </a:xfrm>
          <a:prstGeom prst="rect">
            <a:avLst/>
          </a:prstGeom>
        </p:spPr>
      </p:pic>
    </p:spTree>
    <p:extLst>
      <p:ext uri="{BB962C8B-B14F-4D97-AF65-F5344CB8AC3E}">
        <p14:creationId xmlns:p14="http://schemas.microsoft.com/office/powerpoint/2010/main" val="21967279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 name="Rectangle 77">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50604" y="0"/>
            <a:ext cx="6141396"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50604" y="0"/>
            <a:ext cx="4319042"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64C8CFE-5874-0F4B-9201-6BAF66EA6ECC}"/>
              </a:ext>
            </a:extLst>
          </p:cNvPr>
          <p:cNvSpPr>
            <a:spLocks noGrp="1"/>
          </p:cNvSpPr>
          <p:nvPr>
            <p:ph type="title"/>
          </p:nvPr>
        </p:nvSpPr>
        <p:spPr>
          <a:xfrm>
            <a:off x="6392598" y="640263"/>
            <a:ext cx="5221266" cy="1344975"/>
          </a:xfrm>
          <a:prstGeom prst="ellipse">
            <a:avLst/>
          </a:prstGeom>
        </p:spPr>
        <p:txBody>
          <a:bodyPr vert="horz" lIns="91440" tIns="45720" rIns="91440" bIns="45720" rtlCol="0" anchor="ctr">
            <a:normAutofit/>
          </a:bodyPr>
          <a:lstStyle/>
          <a:p>
            <a:pPr defTabSz="914400"/>
            <a:r>
              <a:rPr lang="en-US" sz="4000" b="1" kern="1200">
                <a:solidFill>
                  <a:schemeClr val="tx1"/>
                </a:solidFill>
                <a:latin typeface="+mj-lt"/>
                <a:ea typeface="+mj-ea"/>
                <a:cs typeface="+mj-cs"/>
              </a:rPr>
              <a:t>   Key Contacts</a:t>
            </a:r>
          </a:p>
        </p:txBody>
      </p:sp>
      <p:sp>
        <p:nvSpPr>
          <p:cNvPr id="50" name="TextBox 6">
            <a:extLst>
              <a:ext uri="{FF2B5EF4-FFF2-40B4-BE49-F238E27FC236}">
                <a16:creationId xmlns:a16="http://schemas.microsoft.com/office/drawing/2014/main" id="{A1497300-0090-8E48-B22D-4C81FBAAF655}"/>
              </a:ext>
            </a:extLst>
          </p:cNvPr>
          <p:cNvSpPr txBox="1"/>
          <p:nvPr/>
        </p:nvSpPr>
        <p:spPr>
          <a:xfrm>
            <a:off x="6391903" y="2121763"/>
            <a:ext cx="5235490" cy="3773010"/>
          </a:xfrm>
          <a:prstGeom prst="rect">
            <a:avLst/>
          </a:prstGeom>
        </p:spPr>
        <p:txBody>
          <a:bodyPr vert="horz" lIns="91440" tIns="45720" rIns="91440" bIns="45720" rtlCol="0">
            <a:normAutofit lnSpcReduction="10000"/>
          </a:bodyPr>
          <a:lstStyle/>
          <a:p>
            <a:pPr marL="285750" indent="-228600">
              <a:lnSpc>
                <a:spcPct val="90000"/>
              </a:lnSpc>
              <a:spcAft>
                <a:spcPts val="600"/>
              </a:spcAft>
              <a:buFont typeface="Arial" panose="020B0604020202020204" pitchFamily="34" charset="0"/>
              <a:buChar char="•"/>
              <a:defRPr/>
            </a:pPr>
            <a:r>
              <a:rPr lang="en-US" sz="2400" dirty="0"/>
              <a:t>Key contacts can pay dues on behalf of the organization</a:t>
            </a:r>
          </a:p>
          <a:p>
            <a:pPr marL="285750" indent="-228600">
              <a:lnSpc>
                <a:spcPct val="90000"/>
              </a:lnSpc>
              <a:spcAft>
                <a:spcPts val="600"/>
              </a:spcAft>
              <a:buFont typeface="Arial" panose="020B0604020202020204" pitchFamily="34" charset="0"/>
              <a:buChar char="•"/>
              <a:defRPr/>
            </a:pPr>
            <a:r>
              <a:rPr lang="en-US" sz="2400" dirty="0"/>
              <a:t>Log in to your profile&gt; click ‘Renew’</a:t>
            </a:r>
          </a:p>
          <a:p>
            <a:pPr marL="285750" indent="-228600">
              <a:lnSpc>
                <a:spcPct val="90000"/>
              </a:lnSpc>
              <a:spcAft>
                <a:spcPts val="600"/>
              </a:spcAft>
              <a:buFont typeface="Arial" panose="020B0604020202020204" pitchFamily="34" charset="0"/>
              <a:buChar char="•"/>
              <a:defRPr/>
            </a:pPr>
            <a:r>
              <a:rPr lang="en-US" sz="2400" dirty="0"/>
              <a:t>The will take you to a page to review, add, and unlinked any current linked profiles. </a:t>
            </a:r>
          </a:p>
          <a:p>
            <a:pPr marL="285750" indent="-228600">
              <a:lnSpc>
                <a:spcPct val="90000"/>
              </a:lnSpc>
              <a:spcAft>
                <a:spcPts val="600"/>
              </a:spcAft>
              <a:buFont typeface="Arial" panose="020B0604020202020204" pitchFamily="34" charset="0"/>
              <a:buChar char="•"/>
              <a:defRPr/>
            </a:pPr>
            <a:r>
              <a:rPr lang="en-US" sz="2400" dirty="0"/>
              <a:t>Once you are finished reviewing/ making changes to this area, click ‘Submit’ at the bottom </a:t>
            </a:r>
          </a:p>
          <a:p>
            <a:pPr marL="285750" indent="-228600">
              <a:lnSpc>
                <a:spcPct val="90000"/>
              </a:lnSpc>
              <a:spcAft>
                <a:spcPts val="600"/>
              </a:spcAft>
              <a:buFont typeface="Arial" panose="020B0604020202020204" pitchFamily="34" charset="0"/>
              <a:buChar char="•"/>
              <a:defRPr/>
            </a:pPr>
            <a:r>
              <a:rPr lang="en-US" sz="2400" dirty="0"/>
              <a:t>You will now be taken to your renewal invoice to pay or download. </a:t>
            </a:r>
          </a:p>
          <a:p>
            <a:pPr marL="285750" lvl="0" indent="-228600">
              <a:lnSpc>
                <a:spcPct val="90000"/>
              </a:lnSpc>
              <a:spcAft>
                <a:spcPts val="600"/>
              </a:spcAft>
              <a:buFont typeface="Arial" panose="020B0604020202020204" pitchFamily="34" charset="0"/>
              <a:buChar char="•"/>
              <a:defRPr/>
            </a:pPr>
            <a:endParaRPr lang="en-US" sz="1900" dirty="0"/>
          </a:p>
        </p:txBody>
      </p:sp>
      <p:pic>
        <p:nvPicPr>
          <p:cNvPr id="5" name="Picture 4">
            <a:extLst>
              <a:ext uri="{FF2B5EF4-FFF2-40B4-BE49-F238E27FC236}">
                <a16:creationId xmlns:a16="http://schemas.microsoft.com/office/drawing/2014/main" id="{E1DFA977-749B-754A-A9EB-61DFF38195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2591" y="640263"/>
            <a:ext cx="5092700" cy="6083300"/>
          </a:xfrm>
          <a:prstGeom prst="rect">
            <a:avLst/>
          </a:prstGeom>
        </p:spPr>
      </p:pic>
      <p:pic>
        <p:nvPicPr>
          <p:cNvPr id="11" name="Picture 10">
            <a:extLst>
              <a:ext uri="{FF2B5EF4-FFF2-40B4-BE49-F238E27FC236}">
                <a16:creationId xmlns:a16="http://schemas.microsoft.com/office/drawing/2014/main" id="{BC478233-BA5B-5F48-8AEB-8CD44F39E1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136" y="229522"/>
            <a:ext cx="937649" cy="939800"/>
          </a:xfrm>
          <a:prstGeom prst="rect">
            <a:avLst/>
          </a:prstGeom>
        </p:spPr>
      </p:pic>
    </p:spTree>
    <p:extLst>
      <p:ext uri="{BB962C8B-B14F-4D97-AF65-F5344CB8AC3E}">
        <p14:creationId xmlns:p14="http://schemas.microsoft.com/office/powerpoint/2010/main" val="381073660"/>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5911E3A-C35B-4EF7-A355-B84E9A14A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E21ADB3D-AD65-44B4-847D-5E90E90A5D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CF580C70-814C-4845-B645-919BFFBD16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id="{34D7BF57-4CAA-45B2-9EF0-0AA1FCF70B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7886F306-C03A-40C6-8FD5-DCE3D4595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2FDC9A36-C7C3-47D7-A64E-ED25C47EC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BB19BC37-158A-43DC-9A9E-E45CC71954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077654CC-108F-48D5-B5E9-437F164F52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A3CF3A63-1C1E-4E85-A78A-FDC16431E3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8740FC9A-72DD-4D9B-BA25-1CCED13524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7FBF5743-F2AE-4D0D-BCD1-01F7686D01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CED32316-D4F7-4795-BBE0-DEBB60E27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583B23C9-B9B7-4E93-9538-CBE316F83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5B144260-9F2C-4ADB-A37C-1CFB4B428B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53FF918D-79D3-4F55-A68C-0DD5880DAB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B9FC1440-933F-44FE-8D77-4827DD0F99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0F67F308-A67C-4D2E-B081-59BB31D8E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80112F01-90EB-4AEC-A39C-5C6875FFB9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893F6B05-90EB-4C75-A0F0-C7247553BD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227B563B-E0C0-4D81-966D-B5E2DBAAE8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130DF93D-D1FF-477A-BDCE-C8B01C3B47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44ED67A1-C6FE-4AC8-8473-11DAC03DCD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213A54F3-15FA-4C8F-8ABF-CE77E72196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3" name="Group 32">
            <a:extLst>
              <a:ext uri="{FF2B5EF4-FFF2-40B4-BE49-F238E27FC236}">
                <a16:creationId xmlns:a16="http://schemas.microsoft.com/office/drawing/2014/main" id="{5F8A7F7F-DD1A-4F41-98AC-B9CE2A620C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34" name="Rectangle 33">
              <a:extLst>
                <a:ext uri="{FF2B5EF4-FFF2-40B4-BE49-F238E27FC236}">
                  <a16:creationId xmlns:a16="http://schemas.microsoft.com/office/drawing/2014/main" id="{CEF47228-EB7C-4EBA-BE01-DA6CB24102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Isosceles Triangle 22">
              <a:extLst>
                <a:ext uri="{FF2B5EF4-FFF2-40B4-BE49-F238E27FC236}">
                  <a16:creationId xmlns:a16="http://schemas.microsoft.com/office/drawing/2014/main" id="{3D2FD25A-EFFD-4F5C-9258-981F5907DE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Rectangle 35">
              <a:extLst>
                <a:ext uri="{FF2B5EF4-FFF2-40B4-BE49-F238E27FC236}">
                  <a16:creationId xmlns:a16="http://schemas.microsoft.com/office/drawing/2014/main" id="{DCF573BC-A06F-4036-A3A8-9D07DDE622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a:extLst>
              <a:ext uri="{FF2B5EF4-FFF2-40B4-BE49-F238E27FC236}">
                <a16:creationId xmlns:a16="http://schemas.microsoft.com/office/drawing/2014/main" id="{0F96D066-78FC-1340-950C-4A99C74BF672}"/>
              </a:ext>
            </a:extLst>
          </p:cNvPr>
          <p:cNvSpPr>
            <a:spLocks noGrp="1"/>
          </p:cNvSpPr>
          <p:nvPr>
            <p:ph type="title"/>
          </p:nvPr>
        </p:nvSpPr>
        <p:spPr>
          <a:xfrm>
            <a:off x="904877" y="2415322"/>
            <a:ext cx="3451730" cy="2399869"/>
          </a:xfrm>
        </p:spPr>
        <p:txBody>
          <a:bodyPr>
            <a:normAutofit/>
          </a:bodyPr>
          <a:lstStyle/>
          <a:p>
            <a:pPr algn="ctr"/>
            <a:r>
              <a:rPr lang="en-US" sz="4000" b="1" dirty="0">
                <a:solidFill>
                  <a:srgbClr val="FFFFFF"/>
                </a:solidFill>
              </a:rPr>
              <a:t>Questions?</a:t>
            </a:r>
            <a:r>
              <a:rPr lang="en-US" sz="4000" dirty="0">
                <a:solidFill>
                  <a:srgbClr val="FFFFFF"/>
                </a:solidFill>
              </a:rPr>
              <a:t> </a:t>
            </a:r>
          </a:p>
        </p:txBody>
      </p:sp>
      <p:sp>
        <p:nvSpPr>
          <p:cNvPr id="3" name="Content Placeholder 2">
            <a:extLst>
              <a:ext uri="{FF2B5EF4-FFF2-40B4-BE49-F238E27FC236}">
                <a16:creationId xmlns:a16="http://schemas.microsoft.com/office/drawing/2014/main" id="{61129941-D457-DE42-AF2A-D324E47D5053}"/>
              </a:ext>
            </a:extLst>
          </p:cNvPr>
          <p:cNvSpPr>
            <a:spLocks noGrp="1"/>
          </p:cNvSpPr>
          <p:nvPr>
            <p:ph idx="1"/>
          </p:nvPr>
        </p:nvSpPr>
        <p:spPr>
          <a:xfrm>
            <a:off x="5120640" y="804672"/>
            <a:ext cx="6281928" cy="5248656"/>
          </a:xfrm>
        </p:spPr>
        <p:txBody>
          <a:bodyPr anchor="ctr">
            <a:normAutofit/>
          </a:bodyPr>
          <a:lstStyle/>
          <a:p>
            <a:pPr marL="0" indent="0">
              <a:buNone/>
            </a:pPr>
            <a:r>
              <a:rPr lang="en-US" b="1" dirty="0"/>
              <a:t>If you experience any issues please contact the FHSA office at (850) 694-6477 anytime Monday – Friday 8:00 AM – 5:00 PM</a:t>
            </a:r>
          </a:p>
          <a:p>
            <a:pPr marL="0" indent="0">
              <a:buNone/>
            </a:pPr>
            <a:endParaRPr lang="en-US" sz="2000" b="1" dirty="0"/>
          </a:p>
          <a:p>
            <a:pPr marL="0" indent="0">
              <a:buNone/>
            </a:pPr>
            <a:r>
              <a:rPr lang="en-US" sz="2000" b="1" dirty="0"/>
              <a:t>You can also email </a:t>
            </a:r>
            <a:r>
              <a:rPr lang="en-US" sz="2000" b="1" dirty="0">
                <a:hlinkClick r:id="rId2"/>
              </a:rPr>
              <a:t>Info@FLHeadStart.org</a:t>
            </a:r>
            <a:r>
              <a:rPr lang="en-US" sz="2000" b="1" dirty="0"/>
              <a:t> </a:t>
            </a:r>
            <a:endParaRPr lang="en-US" sz="2000" dirty="0"/>
          </a:p>
        </p:txBody>
      </p:sp>
    </p:spTree>
    <p:extLst>
      <p:ext uri="{BB962C8B-B14F-4D97-AF65-F5344CB8AC3E}">
        <p14:creationId xmlns:p14="http://schemas.microsoft.com/office/powerpoint/2010/main" val="29492354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09498" y="908344"/>
            <a:ext cx="5244301" cy="1538130"/>
          </a:xfrm>
        </p:spPr>
        <p:txBody>
          <a:bodyPr>
            <a:normAutofit/>
          </a:bodyPr>
          <a:lstStyle/>
          <a:p>
            <a:pPr lvl="0">
              <a:defRPr/>
            </a:pPr>
            <a:r>
              <a:rPr lang="en-US" b="1" kern="0">
                <a:ea typeface="Segoe UI Semibold" charset="0"/>
                <a:cs typeface="Segoe UI Semibold" charset="0"/>
              </a:rPr>
              <a:t>Membership Has its Privileges</a:t>
            </a:r>
          </a:p>
        </p:txBody>
      </p:sp>
      <p:sp>
        <p:nvSpPr>
          <p:cNvPr id="43" name="Freeform 6">
            <a:extLst>
              <a:ext uri="{FF2B5EF4-FFF2-40B4-BE49-F238E27FC236}">
                <a16:creationId xmlns:a16="http://schemas.microsoft.com/office/drawing/2014/main" id="{B6C29DB0-17E9-42FF-986E-0B7F493F4D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199584"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rgbClr val="4C4C4C"/>
          </a:solidFill>
          <a:ln w="0">
            <a:no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 name="Freeform 6">
            <a:extLst>
              <a:ext uri="{FF2B5EF4-FFF2-40B4-BE49-F238E27FC236}">
                <a16:creationId xmlns:a16="http://schemas.microsoft.com/office/drawing/2014/main" id="{115AD956-A5B6-4760-B8B2-11E2DF6B02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rgbClr val="4C4C4C"/>
          </a:solidFill>
          <a:ln w="0">
            <a:noFill/>
            <a:prstDash val="solid"/>
            <a:round/>
            <a:headEnd/>
            <a:tailEnd/>
          </a:ln>
        </p:spPr>
      </p:sp>
      <p:sp>
        <p:nvSpPr>
          <p:cNvPr id="3" name="Content Placeholder 2"/>
          <p:cNvSpPr>
            <a:spLocks noGrp="1"/>
          </p:cNvSpPr>
          <p:nvPr>
            <p:ph idx="1"/>
          </p:nvPr>
        </p:nvSpPr>
        <p:spPr>
          <a:xfrm>
            <a:off x="5911158" y="2706865"/>
            <a:ext cx="5383652" cy="3470097"/>
          </a:xfrm>
        </p:spPr>
        <p:txBody>
          <a:bodyPr>
            <a:normAutofit/>
          </a:bodyPr>
          <a:lstStyle/>
          <a:p>
            <a:pPr marL="342900" lvl="0" indent="-342900">
              <a:buFont typeface="Arial" panose="020B0604020202020204" pitchFamily="34" charset="0"/>
              <a:buChar char="•"/>
              <a:defRPr/>
            </a:pPr>
            <a:r>
              <a:rPr lang="en-US" sz="1500" kern="0">
                <a:ea typeface="Segoe UI Semilight" charset="0"/>
                <a:cs typeface="Segoe UI Semilight" charset="0"/>
              </a:rPr>
              <a:t>Our website is powered by MemberClicks, the association industry’s most powerful Association Management Software systems.</a:t>
            </a:r>
          </a:p>
          <a:p>
            <a:pPr marL="342900" lvl="0" indent="-342900">
              <a:buFont typeface="Arial" panose="020B0604020202020204" pitchFamily="34" charset="0"/>
              <a:buChar char="•"/>
              <a:defRPr/>
            </a:pPr>
            <a:r>
              <a:rPr lang="en-US" sz="1500" kern="0">
                <a:ea typeface="Segoe UI Semilight" charset="0"/>
                <a:cs typeface="Segoe UI Semilight" charset="0"/>
              </a:rPr>
              <a:t>Our website offers many self-service and exclusive benefits that only members and/or their employees can take advantage of</a:t>
            </a:r>
          </a:p>
          <a:p>
            <a:pPr marL="342900" lvl="0" indent="-342900">
              <a:buFont typeface="Arial" panose="020B0604020202020204" pitchFamily="34" charset="0"/>
              <a:buChar char="•"/>
              <a:defRPr/>
            </a:pPr>
            <a:r>
              <a:rPr lang="en-US" sz="1500" kern="0">
                <a:ea typeface="Segoe UI Semilight" charset="0"/>
                <a:cs typeface="Segoe UI Semilight" charset="0"/>
              </a:rPr>
              <a:t>To ensure only Members receive these benefits, these areas of our site require a valid log in</a:t>
            </a:r>
          </a:p>
          <a:p>
            <a:pPr marL="342900" lvl="0" indent="-342900">
              <a:buFont typeface="Arial" panose="020B0604020202020204" pitchFamily="34" charset="0"/>
              <a:buChar char="•"/>
              <a:defRPr/>
            </a:pPr>
            <a:r>
              <a:rPr lang="en-US" sz="1500" kern="0">
                <a:ea typeface="Segoe UI Semilight" charset="0"/>
                <a:cs typeface="Segoe UI Semilight" charset="0"/>
              </a:rPr>
              <a:t>The pages in this guide will teach you how to log in and update your information, as well as take advantage of as many benefits as possible</a:t>
            </a:r>
          </a:p>
          <a:p>
            <a:pPr marL="342900" lvl="0" indent="-342900">
              <a:buFont typeface="Arial" panose="020B0604020202020204" pitchFamily="34" charset="0"/>
              <a:buChar char="•"/>
              <a:defRPr/>
            </a:pPr>
            <a:r>
              <a:rPr lang="en-US" sz="1500" kern="0">
                <a:ea typeface="Segoe UI Semilight" charset="0"/>
                <a:cs typeface="Segoe UI Semilight" charset="0"/>
              </a:rPr>
              <a:t>The more you update and personalize your membership, the more value you will receive from us</a:t>
            </a:r>
            <a:endParaRPr lang="en-US" sz="1500" kern="0" dirty="0">
              <a:ea typeface="Segoe UI Semilight" charset="0"/>
              <a:cs typeface="Segoe UI Semilight" charset="0"/>
            </a:endParaRPr>
          </a:p>
        </p:txBody>
      </p:sp>
      <p:pic>
        <p:nvPicPr>
          <p:cNvPr id="5" name="Picture 4" descr="A close up of a sign&#10;&#10;Description automatically generated">
            <a:extLst>
              <a:ext uri="{FF2B5EF4-FFF2-40B4-BE49-F238E27FC236}">
                <a16:creationId xmlns:a16="http://schemas.microsoft.com/office/drawing/2014/main" id="{067FC5E4-5FB3-459B-9ED1-791091B975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3486" y="258861"/>
            <a:ext cx="838743" cy="840667"/>
          </a:xfrm>
          <a:prstGeom prst="rect">
            <a:avLst/>
          </a:prstGeom>
        </p:spPr>
      </p:pic>
      <p:pic>
        <p:nvPicPr>
          <p:cNvPr id="9" name="Picture 8" descr="A group of people posing for the camera&#10;&#10;Description automatically generated">
            <a:extLst>
              <a:ext uri="{FF2B5EF4-FFF2-40B4-BE49-F238E27FC236}">
                <a16:creationId xmlns:a16="http://schemas.microsoft.com/office/drawing/2014/main" id="{D006D411-C092-47C9-9275-45B5B26E1A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5586" y="1822538"/>
            <a:ext cx="3675303" cy="2067358"/>
          </a:xfrm>
          <a:prstGeom prst="rect">
            <a:avLst/>
          </a:prstGeom>
        </p:spPr>
      </p:pic>
    </p:spTree>
    <p:extLst>
      <p:ext uri="{BB962C8B-B14F-4D97-AF65-F5344CB8AC3E}">
        <p14:creationId xmlns:p14="http://schemas.microsoft.com/office/powerpoint/2010/main" val="8995720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 name="Freeform 6">
            <a:extLst>
              <a:ext uri="{FF2B5EF4-FFF2-40B4-BE49-F238E27FC236}">
                <a16:creationId xmlns:a16="http://schemas.microsoft.com/office/drawing/2014/main" id="{B6C29DB0-17E9-42FF-986E-0B7F493F4D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199584"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rgbClr val="4C4C4C"/>
          </a:solidFill>
          <a:ln w="0">
            <a:no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 name="Freeform 6">
            <a:extLst>
              <a:ext uri="{FF2B5EF4-FFF2-40B4-BE49-F238E27FC236}">
                <a16:creationId xmlns:a16="http://schemas.microsoft.com/office/drawing/2014/main" id="{115AD956-A5B6-4760-B8B2-11E2DF6B02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rgbClr val="4C4C4C"/>
          </a:solidFill>
          <a:ln w="0">
            <a:noFill/>
            <a:prstDash val="solid"/>
            <a:round/>
            <a:headEnd/>
            <a:tailEnd/>
          </a:ln>
        </p:spPr>
      </p:sp>
      <p:sp>
        <p:nvSpPr>
          <p:cNvPr id="3" name="Content Placeholder 2"/>
          <p:cNvSpPr>
            <a:spLocks noGrp="1"/>
          </p:cNvSpPr>
          <p:nvPr>
            <p:ph idx="1"/>
          </p:nvPr>
        </p:nvSpPr>
        <p:spPr>
          <a:xfrm>
            <a:off x="6083313" y="2543183"/>
            <a:ext cx="5383652" cy="3871084"/>
          </a:xfrm>
        </p:spPr>
        <p:txBody>
          <a:bodyPr>
            <a:normAutofit lnSpcReduction="10000"/>
          </a:bodyPr>
          <a:lstStyle/>
          <a:p>
            <a:pPr marL="0" lvl="0" indent="0">
              <a:buNone/>
              <a:defRPr/>
            </a:pPr>
            <a:endParaRPr lang="en-US" sz="2000" kern="0" dirty="0">
              <a:ea typeface="Segoe UI Semilight" charset="0"/>
              <a:cs typeface="Segoe UI Semilight" charset="0"/>
            </a:endParaRPr>
          </a:p>
          <a:p>
            <a:pPr marL="0" lvl="0" indent="0">
              <a:buNone/>
              <a:defRPr/>
            </a:pPr>
            <a:r>
              <a:rPr lang="en-US" sz="2000" kern="0" dirty="0">
                <a:ea typeface="Segoe UI Semilight" charset="0"/>
                <a:cs typeface="Segoe UI Semilight" charset="0"/>
              </a:rPr>
              <a:t>If you have forgotten your password, no worries! Click </a:t>
            </a:r>
            <a:r>
              <a:rPr lang="en-US" sz="2000" i="1" kern="0" dirty="0">
                <a:ea typeface="Segoe UI Semilight" charset="0"/>
                <a:cs typeface="Segoe UI Semilight" charset="0"/>
              </a:rPr>
              <a:t>‘forgot your password</a:t>
            </a:r>
            <a:r>
              <a:rPr lang="en-US" sz="2000" kern="0" dirty="0">
                <a:ea typeface="Segoe UI Semilight" charset="0"/>
                <a:cs typeface="Segoe UI Semilight" charset="0"/>
              </a:rPr>
              <a:t>’ or ‘</a:t>
            </a:r>
            <a:r>
              <a:rPr lang="en-US" sz="2000" i="1" kern="0" dirty="0">
                <a:ea typeface="Segoe UI Semilight" charset="0"/>
                <a:cs typeface="Segoe UI Semilight" charset="0"/>
              </a:rPr>
              <a:t>forgot username’ </a:t>
            </a:r>
            <a:r>
              <a:rPr lang="en-US" sz="2000" kern="0" dirty="0">
                <a:ea typeface="Segoe UI Semilight" charset="0"/>
                <a:cs typeface="Segoe UI Semilight" charset="0"/>
              </a:rPr>
              <a:t>and enter the email address associated with your profile. You will then be emailed a link to reset your password. </a:t>
            </a:r>
          </a:p>
          <a:p>
            <a:pPr marL="0" lvl="0" indent="0" algn="ctr">
              <a:buNone/>
              <a:defRPr/>
            </a:pPr>
            <a:br>
              <a:rPr lang="en-US" sz="2000" kern="0" dirty="0">
                <a:ea typeface="Segoe UI Semilight" charset="0"/>
                <a:cs typeface="Segoe UI Semilight" charset="0"/>
              </a:rPr>
            </a:br>
            <a:r>
              <a:rPr lang="en-US" sz="2000" i="1" kern="0" dirty="0">
                <a:ea typeface="Segoe UI Semilight" charset="0"/>
                <a:cs typeface="Segoe UI Semilight" charset="0"/>
              </a:rPr>
              <a:t>(HINT: you might want to try your email address as your username.) </a:t>
            </a:r>
            <a:br>
              <a:rPr lang="en-US" sz="2000" kern="0" dirty="0">
                <a:ea typeface="Segoe UI Semilight" charset="0"/>
                <a:cs typeface="Segoe UI Semilight" charset="0"/>
              </a:rPr>
            </a:br>
            <a:br>
              <a:rPr lang="en-US" sz="2000" kern="0" dirty="0">
                <a:ea typeface="Segoe UI Semilight" charset="0"/>
                <a:cs typeface="Segoe UI Semilight" charset="0"/>
              </a:rPr>
            </a:br>
            <a:r>
              <a:rPr lang="en-US" sz="2000" b="1" kern="0" dirty="0">
                <a:ea typeface="Segoe UI Semilight" charset="0"/>
                <a:cs typeface="Segoe UI Semilight" charset="0"/>
              </a:rPr>
              <a:t>Note: </a:t>
            </a:r>
            <a:r>
              <a:rPr lang="en-US" sz="2000" kern="0" dirty="0">
                <a:ea typeface="Segoe UI Semilight" charset="0"/>
                <a:cs typeface="Segoe UI Semilight" charset="0"/>
              </a:rPr>
              <a:t>To receive the link via email, the email address you enter must be the email address in your membership profile. </a:t>
            </a:r>
          </a:p>
          <a:p>
            <a:pPr lvl="0">
              <a:defRPr/>
            </a:pPr>
            <a:endParaRPr lang="en-US" sz="2000" kern="0" dirty="0">
              <a:ea typeface="Segoe UI Semilight" charset="0"/>
              <a:cs typeface="Segoe UI Semilight" charset="0"/>
            </a:endParaRPr>
          </a:p>
          <a:p>
            <a:pPr lvl="0">
              <a:defRPr/>
            </a:pPr>
            <a:endParaRPr lang="en-US" sz="2000" kern="0" dirty="0">
              <a:ea typeface="Segoe UI Semilight" charset="0"/>
              <a:cs typeface="Segoe UI Semilight" charset="0"/>
            </a:endParaRPr>
          </a:p>
        </p:txBody>
      </p:sp>
      <p:pic>
        <p:nvPicPr>
          <p:cNvPr id="10" name="Picture 9">
            <a:extLst>
              <a:ext uri="{FF2B5EF4-FFF2-40B4-BE49-F238E27FC236}">
                <a16:creationId xmlns:a16="http://schemas.microsoft.com/office/drawing/2014/main" id="{2368648E-55C9-C346-B5FB-D500EF3F69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061" y="229522"/>
            <a:ext cx="939800" cy="939800"/>
          </a:xfrm>
          <a:prstGeom prst="rect">
            <a:avLst/>
          </a:prstGeom>
        </p:spPr>
      </p:pic>
      <p:sp>
        <p:nvSpPr>
          <p:cNvPr id="4" name="TextBox 3">
            <a:extLst>
              <a:ext uri="{FF2B5EF4-FFF2-40B4-BE49-F238E27FC236}">
                <a16:creationId xmlns:a16="http://schemas.microsoft.com/office/drawing/2014/main" id="{C903C42A-BC15-1341-83F8-76803FFC4FE9}"/>
              </a:ext>
            </a:extLst>
          </p:cNvPr>
          <p:cNvSpPr txBox="1"/>
          <p:nvPr/>
        </p:nvSpPr>
        <p:spPr>
          <a:xfrm>
            <a:off x="6152030" y="744469"/>
            <a:ext cx="4740453" cy="2062103"/>
          </a:xfrm>
          <a:prstGeom prst="rect">
            <a:avLst/>
          </a:prstGeom>
          <a:noFill/>
        </p:spPr>
        <p:txBody>
          <a:bodyPr wrap="square" rtlCol="0">
            <a:spAutoFit/>
          </a:bodyPr>
          <a:lstStyle/>
          <a:p>
            <a:r>
              <a:rPr lang="en-US" sz="2000" b="1" kern="0" dirty="0">
                <a:ea typeface="Segoe UI Semilight" charset="0"/>
                <a:cs typeface="Segoe UI Semilight" charset="0"/>
              </a:rPr>
              <a:t>Once you have a Username and Password, you can use it to access any Members-only or restricted items, like event discounts, members events, member directory and the social community features. </a:t>
            </a:r>
            <a:br>
              <a:rPr lang="en-US" sz="1400" kern="0" dirty="0">
                <a:ea typeface="Segoe UI Semilight" charset="0"/>
                <a:cs typeface="Segoe UI Semilight" charset="0"/>
              </a:rPr>
            </a:br>
            <a:endParaRPr lang="en-US" sz="1400" kern="0" dirty="0">
              <a:ea typeface="Segoe UI Semilight" charset="0"/>
              <a:cs typeface="Segoe UI Semilight" charset="0"/>
            </a:endParaRPr>
          </a:p>
          <a:p>
            <a:endParaRPr lang="en-US" sz="1400" dirty="0"/>
          </a:p>
        </p:txBody>
      </p:sp>
      <p:sp>
        <p:nvSpPr>
          <p:cNvPr id="5" name="TextBox 4">
            <a:extLst>
              <a:ext uri="{FF2B5EF4-FFF2-40B4-BE49-F238E27FC236}">
                <a16:creationId xmlns:a16="http://schemas.microsoft.com/office/drawing/2014/main" id="{E32E5726-72D7-3E4D-AA13-EA48D61DAAE9}"/>
              </a:ext>
            </a:extLst>
          </p:cNvPr>
          <p:cNvSpPr txBox="1"/>
          <p:nvPr/>
        </p:nvSpPr>
        <p:spPr>
          <a:xfrm>
            <a:off x="1241023" y="752704"/>
            <a:ext cx="2787503" cy="307777"/>
          </a:xfrm>
          <a:prstGeom prst="rect">
            <a:avLst/>
          </a:prstGeom>
          <a:noFill/>
        </p:spPr>
        <p:txBody>
          <a:bodyPr wrap="square" rtlCol="0">
            <a:spAutoFit/>
          </a:bodyPr>
          <a:lstStyle/>
          <a:p>
            <a:r>
              <a:rPr lang="en-US" sz="1400" b="1" kern="0" dirty="0">
                <a:solidFill>
                  <a:schemeClr val="bg1"/>
                </a:solidFill>
                <a:ea typeface="Segoe UI Semibold" charset="0"/>
                <a:cs typeface="Segoe UI Semibold" charset="0"/>
              </a:rPr>
              <a:t>Take Control of Your Membership</a:t>
            </a:r>
            <a:endParaRPr lang="en-US" sz="1400" dirty="0"/>
          </a:p>
        </p:txBody>
      </p:sp>
      <p:pic>
        <p:nvPicPr>
          <p:cNvPr id="9" name="Picture 8" descr="A close up of a sign&#10;&#10;Description automatically generated">
            <a:extLst>
              <a:ext uri="{FF2B5EF4-FFF2-40B4-BE49-F238E27FC236}">
                <a16:creationId xmlns:a16="http://schemas.microsoft.com/office/drawing/2014/main" id="{0023729B-5735-4BD3-9851-62A7CF57D5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3486" y="258861"/>
            <a:ext cx="838743" cy="840667"/>
          </a:xfrm>
          <a:prstGeom prst="rect">
            <a:avLst/>
          </a:prstGeom>
        </p:spPr>
      </p:pic>
      <p:pic>
        <p:nvPicPr>
          <p:cNvPr id="6" name="Picture 5" descr="A screenshot of a cell phone&#10;&#10;Description automatically generated">
            <a:extLst>
              <a:ext uri="{FF2B5EF4-FFF2-40B4-BE49-F238E27FC236}">
                <a16:creationId xmlns:a16="http://schemas.microsoft.com/office/drawing/2014/main" id="{CEADF859-A758-4635-9B83-E779CFBF6B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81838" y="1629333"/>
            <a:ext cx="3469723" cy="3244573"/>
          </a:xfrm>
          <a:prstGeom prst="rect">
            <a:avLst/>
          </a:prstGeom>
        </p:spPr>
      </p:pic>
    </p:spTree>
    <p:extLst>
      <p:ext uri="{BB962C8B-B14F-4D97-AF65-F5344CB8AC3E}">
        <p14:creationId xmlns:p14="http://schemas.microsoft.com/office/powerpoint/2010/main" val="34734873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14292" y="513612"/>
            <a:ext cx="9894133" cy="1031216"/>
          </a:xfrm>
        </p:spPr>
        <p:txBody>
          <a:bodyPr anchor="b">
            <a:normAutofit/>
          </a:bodyPr>
          <a:lstStyle/>
          <a:p>
            <a:pPr lvl="0">
              <a:defRPr/>
            </a:pPr>
            <a:r>
              <a:rPr lang="en-US" b="1" kern="0" dirty="0">
                <a:latin typeface="Segoe UI Semibold" charset="0"/>
                <a:ea typeface="Segoe UI Semibold" charset="0"/>
                <a:cs typeface="Segoe UI Semibold" charset="0"/>
              </a:rPr>
              <a:t>What Can I Do Here?</a:t>
            </a:r>
          </a:p>
        </p:txBody>
      </p:sp>
      <p:sp>
        <p:nvSpPr>
          <p:cNvPr id="50" name="Freeform: Shape 49">
            <a:extLst>
              <a:ext uri="{FF2B5EF4-FFF2-40B4-BE49-F238E27FC236}">
                <a16:creationId xmlns:a16="http://schemas.microsoft.com/office/drawing/2014/main" id="{C607803A-4E99-444E-94F7-8785CDDF5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80154" y="1884045"/>
            <a:ext cx="3275668" cy="2853308"/>
          </a:xfrm>
          <a:custGeom>
            <a:avLst/>
            <a:gdLst>
              <a:gd name="connsiteX0" fmla="*/ 3275668 w 3275668"/>
              <a:gd name="connsiteY0" fmla="*/ 2853308 h 2853308"/>
              <a:gd name="connsiteX1" fmla="*/ 655 w 3275668"/>
              <a:gd name="connsiteY1" fmla="*/ 2853308 h 2853308"/>
              <a:gd name="connsiteX2" fmla="*/ 0 w 3275668"/>
              <a:gd name="connsiteY2" fmla="*/ 2467565 h 2853308"/>
              <a:gd name="connsiteX3" fmla="*/ 2869894 w 3275668"/>
              <a:gd name="connsiteY3" fmla="*/ 2468888 h 2853308"/>
              <a:gd name="connsiteX4" fmla="*/ 2869894 w 3275668"/>
              <a:gd name="connsiteY4" fmla="*/ 0 h 2853308"/>
              <a:gd name="connsiteX5" fmla="*/ 3275668 w 3275668"/>
              <a:gd name="connsiteY5" fmla="*/ 0 h 2853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5668" h="2853308">
                <a:moveTo>
                  <a:pt x="3275668" y="2853308"/>
                </a:moveTo>
                <a:lnTo>
                  <a:pt x="655" y="2853308"/>
                </a:lnTo>
                <a:cubicBezTo>
                  <a:pt x="-655" y="2720171"/>
                  <a:pt x="1310" y="2600702"/>
                  <a:pt x="0" y="2467565"/>
                </a:cubicBezTo>
                <a:lnTo>
                  <a:pt x="2869894" y="2468888"/>
                </a:lnTo>
                <a:lnTo>
                  <a:pt x="2869894" y="0"/>
                </a:lnTo>
                <a:lnTo>
                  <a:pt x="3275668" y="0"/>
                </a:lnTo>
                <a:close/>
              </a:path>
            </a:pathLst>
          </a:custGeom>
          <a:solidFill>
            <a:srgbClr val="4C4C4C"/>
          </a:solidFill>
          <a:ln w="0">
            <a:noFill/>
            <a:prstDash val="solid"/>
            <a:round/>
            <a:headEnd/>
            <a:tailEnd/>
          </a:ln>
        </p:spPr>
      </p:sp>
      <p:sp>
        <p:nvSpPr>
          <p:cNvPr id="52" name="Freeform: Shape 51">
            <a:extLst>
              <a:ext uri="{FF2B5EF4-FFF2-40B4-BE49-F238E27FC236}">
                <a16:creationId xmlns:a16="http://schemas.microsoft.com/office/drawing/2014/main" id="{2989BE6A-C309-418E-8ADD-1616A98057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55822" y="3222529"/>
            <a:ext cx="3242952" cy="2828156"/>
          </a:xfrm>
          <a:custGeom>
            <a:avLst/>
            <a:gdLst>
              <a:gd name="connsiteX0" fmla="*/ 2837178 w 3242952"/>
              <a:gd name="connsiteY0" fmla="*/ 0 h 2828156"/>
              <a:gd name="connsiteX1" fmla="*/ 3242952 w 3242952"/>
              <a:gd name="connsiteY1" fmla="*/ 0 h 2828156"/>
              <a:gd name="connsiteX2" fmla="*/ 3242952 w 3242952"/>
              <a:gd name="connsiteY2" fmla="*/ 2828156 h 2828156"/>
              <a:gd name="connsiteX3" fmla="*/ 0 w 3242952"/>
              <a:gd name="connsiteY3" fmla="*/ 2828156 h 2828156"/>
              <a:gd name="connsiteX4" fmla="*/ 0 w 3242952"/>
              <a:gd name="connsiteY4" fmla="*/ 2442859 h 2828156"/>
              <a:gd name="connsiteX5" fmla="*/ 2837178 w 3242952"/>
              <a:gd name="connsiteY5" fmla="*/ 2443295 h 282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2952" h="2828156">
                <a:moveTo>
                  <a:pt x="2837178" y="0"/>
                </a:moveTo>
                <a:lnTo>
                  <a:pt x="3242952" y="0"/>
                </a:lnTo>
                <a:lnTo>
                  <a:pt x="3242952" y="2828156"/>
                </a:lnTo>
                <a:lnTo>
                  <a:pt x="0" y="2828156"/>
                </a:lnTo>
                <a:lnTo>
                  <a:pt x="0" y="2442859"/>
                </a:lnTo>
                <a:lnTo>
                  <a:pt x="2837178" y="2443295"/>
                </a:lnTo>
                <a:close/>
              </a:path>
            </a:pathLst>
          </a:custGeom>
          <a:solidFill>
            <a:srgbClr val="4C4C4C"/>
          </a:solidFill>
          <a:ln w="0">
            <a:noFill/>
            <a:prstDash val="solid"/>
            <a:round/>
            <a:headEnd/>
            <a:tailEnd/>
          </a:ln>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7781373" y="2279151"/>
            <a:ext cx="3627063" cy="3387145"/>
          </a:xfrm>
        </p:spPr>
        <p:txBody>
          <a:bodyPr anchor="ctr">
            <a:normAutofit lnSpcReduction="10000"/>
          </a:bodyPr>
          <a:lstStyle/>
          <a:p>
            <a:pPr marL="342900" lvl="0" indent="-342900">
              <a:buFont typeface="Arial" panose="020B0604020202020204" pitchFamily="34" charset="0"/>
              <a:buChar char="•"/>
              <a:defRPr/>
            </a:pPr>
            <a:r>
              <a:rPr lang="en-US" sz="1900" kern="0" dirty="0">
                <a:latin typeface="Segoe UI Semilight" charset="0"/>
                <a:ea typeface="Segoe UI Semilight" charset="0"/>
                <a:cs typeface="Segoe UI Semilight" charset="0"/>
              </a:rPr>
              <a:t>View your profile</a:t>
            </a:r>
          </a:p>
          <a:p>
            <a:pPr marL="342900" lvl="0" indent="-342900">
              <a:buFont typeface="Arial" panose="020B0604020202020204" pitchFamily="34" charset="0"/>
              <a:buChar char="•"/>
              <a:defRPr/>
            </a:pPr>
            <a:r>
              <a:rPr lang="en-US" sz="1900" kern="0" dirty="0">
                <a:latin typeface="Segoe UI Semilight" charset="0"/>
                <a:ea typeface="Segoe UI Semilight" charset="0"/>
                <a:cs typeface="Segoe UI Semilight" charset="0"/>
              </a:rPr>
              <a:t>View/ Pay Invoices</a:t>
            </a:r>
          </a:p>
          <a:p>
            <a:pPr marL="342900" lvl="0" indent="-342900">
              <a:buFont typeface="Arial" panose="020B0604020202020204" pitchFamily="34" charset="0"/>
              <a:buChar char="•"/>
              <a:defRPr/>
            </a:pPr>
            <a:r>
              <a:rPr lang="en-US" sz="1900" kern="0" dirty="0">
                <a:latin typeface="Segoe UI Semilight" charset="0"/>
                <a:ea typeface="Segoe UI Semilight" charset="0"/>
                <a:cs typeface="Segoe UI Semilight" charset="0"/>
              </a:rPr>
              <a:t>Access the Member Directory</a:t>
            </a:r>
          </a:p>
          <a:p>
            <a:pPr marL="342900" lvl="0" indent="-342900">
              <a:buFont typeface="Arial" panose="020B0604020202020204" pitchFamily="34" charset="0"/>
              <a:buChar char="•"/>
              <a:defRPr/>
            </a:pPr>
            <a:r>
              <a:rPr lang="en-US" sz="1900" kern="0" dirty="0">
                <a:latin typeface="Segoe UI Semilight" charset="0"/>
                <a:ea typeface="Segoe UI Semilight" charset="0"/>
                <a:cs typeface="Segoe UI Semilight" charset="0"/>
              </a:rPr>
              <a:t>View the Event Calendar</a:t>
            </a:r>
          </a:p>
          <a:p>
            <a:pPr marL="342900" lvl="0" indent="-342900">
              <a:buFont typeface="Arial" panose="020B0604020202020204" pitchFamily="34" charset="0"/>
              <a:buChar char="•"/>
              <a:defRPr/>
            </a:pPr>
            <a:r>
              <a:rPr lang="en-US" sz="1900" kern="0" dirty="0">
                <a:latin typeface="Segoe UI Semilight" charset="0"/>
                <a:ea typeface="Segoe UI Semilight" charset="0"/>
                <a:cs typeface="Segoe UI Semilight" charset="0"/>
              </a:rPr>
              <a:t>Access to Social Community Features</a:t>
            </a:r>
          </a:p>
          <a:p>
            <a:pPr marL="342900" lvl="0" indent="-342900">
              <a:buFont typeface="Arial" panose="020B0604020202020204" pitchFamily="34" charset="0"/>
              <a:buChar char="•"/>
              <a:defRPr/>
            </a:pPr>
            <a:r>
              <a:rPr lang="en-US" sz="1900" kern="0" dirty="0">
                <a:latin typeface="Segoe UI Semilight" charset="0"/>
                <a:ea typeface="Segoe UI Semilight" charset="0"/>
                <a:cs typeface="Segoe UI Semilight" charset="0"/>
              </a:rPr>
              <a:t>View any members only content on this website</a:t>
            </a:r>
          </a:p>
          <a:p>
            <a:pPr marL="342900" lvl="0" indent="-342900">
              <a:buFont typeface="Arial" panose="020B0604020202020204" pitchFamily="34" charset="0"/>
              <a:buChar char="•"/>
              <a:defRPr/>
            </a:pPr>
            <a:r>
              <a:rPr lang="en-US" sz="1900" kern="0" dirty="0">
                <a:latin typeface="Segoe UI Semilight" charset="0"/>
                <a:ea typeface="Segoe UI Semilight" charset="0"/>
                <a:cs typeface="Segoe UI Semilight" charset="0"/>
              </a:rPr>
              <a:t>Interact and connect with other members</a:t>
            </a:r>
            <a:endParaRPr lang="en-US" sz="1900" kern="0" dirty="0">
              <a:ea typeface="Segoe UI Semilight" charset="0"/>
              <a:cs typeface="Segoe UI Semilight" charset="0"/>
            </a:endParaRPr>
          </a:p>
        </p:txBody>
      </p:sp>
      <p:pic>
        <p:nvPicPr>
          <p:cNvPr id="10" name="Picture 9">
            <a:extLst>
              <a:ext uri="{FF2B5EF4-FFF2-40B4-BE49-F238E27FC236}">
                <a16:creationId xmlns:a16="http://schemas.microsoft.com/office/drawing/2014/main" id="{2368648E-55C9-C346-B5FB-D500EF3F69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061" y="229522"/>
            <a:ext cx="939800" cy="939800"/>
          </a:xfrm>
          <a:prstGeom prst="rect">
            <a:avLst/>
          </a:prstGeom>
        </p:spPr>
      </p:pic>
      <p:pic>
        <p:nvPicPr>
          <p:cNvPr id="5" name="Picture 4">
            <a:extLst>
              <a:ext uri="{FF2B5EF4-FFF2-40B4-BE49-F238E27FC236}">
                <a16:creationId xmlns:a16="http://schemas.microsoft.com/office/drawing/2014/main" id="{0C0301DE-94C7-46DC-9268-30CC626140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2851" y="2424649"/>
            <a:ext cx="3823856" cy="3047840"/>
          </a:xfrm>
          <a:prstGeom prst="rect">
            <a:avLst/>
          </a:prstGeom>
        </p:spPr>
      </p:pic>
      <p:pic>
        <p:nvPicPr>
          <p:cNvPr id="11" name="Picture 10" descr="A close up of a sign&#10;&#10;Description automatically generated">
            <a:extLst>
              <a:ext uri="{FF2B5EF4-FFF2-40B4-BE49-F238E27FC236}">
                <a16:creationId xmlns:a16="http://schemas.microsoft.com/office/drawing/2014/main" id="{EAF48096-8AFE-4D3B-9AA8-C64B78B991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3486" y="258861"/>
            <a:ext cx="838743" cy="840667"/>
          </a:xfrm>
          <a:prstGeom prst="rect">
            <a:avLst/>
          </a:prstGeom>
        </p:spPr>
      </p:pic>
    </p:spTree>
    <p:extLst>
      <p:ext uri="{BB962C8B-B14F-4D97-AF65-F5344CB8AC3E}">
        <p14:creationId xmlns:p14="http://schemas.microsoft.com/office/powerpoint/2010/main" val="24411668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839B9FB-B492-444E-AD36-A6BD5E196313}"/>
              </a:ext>
            </a:extLst>
          </p:cNvPr>
          <p:cNvSpPr txBox="1"/>
          <p:nvPr/>
        </p:nvSpPr>
        <p:spPr>
          <a:xfrm>
            <a:off x="941614" y="1567544"/>
            <a:ext cx="5314543" cy="4767942"/>
          </a:xfrm>
          <a:prstGeom prst="rect">
            <a:avLst/>
          </a:prstGeom>
        </p:spPr>
        <p:txBody>
          <a:bodyPr vert="horz" lIns="91440" tIns="45720" rIns="91440" bIns="45720" rtlCol="0" anchor="t">
            <a:normAutofit lnSpcReduction="10000"/>
          </a:bodyPr>
          <a:lstStyle/>
          <a:p>
            <a:pPr>
              <a:lnSpc>
                <a:spcPct val="90000"/>
              </a:lnSpc>
              <a:spcAft>
                <a:spcPts val="600"/>
              </a:spcAft>
            </a:pPr>
            <a:r>
              <a:rPr lang="en-US" sz="2000" dirty="0"/>
              <a:t>If you hover over the words  ‘</a:t>
            </a:r>
            <a:r>
              <a:rPr lang="en-US" sz="2000" b="1" dirty="0"/>
              <a:t>My Profile</a:t>
            </a:r>
            <a:r>
              <a:rPr lang="en-US" sz="2000" dirty="0"/>
              <a:t>’, you can make additional changes to your profile.</a:t>
            </a:r>
          </a:p>
          <a:p>
            <a:pPr indent="-228600">
              <a:lnSpc>
                <a:spcPct val="90000"/>
              </a:lnSpc>
              <a:spcAft>
                <a:spcPts val="600"/>
              </a:spcAft>
              <a:buFont typeface="Arial" panose="020B0604020202020204" pitchFamily="34" charset="0"/>
              <a:buChar char="•"/>
            </a:pPr>
            <a:endParaRPr lang="en-US" sz="2000" dirty="0"/>
          </a:p>
          <a:p>
            <a:pPr>
              <a:lnSpc>
                <a:spcPct val="90000"/>
              </a:lnSpc>
              <a:spcAft>
                <a:spcPts val="600"/>
              </a:spcAft>
            </a:pPr>
            <a:r>
              <a:rPr lang="en-US" sz="2000" dirty="0"/>
              <a:t>In this area you can : </a:t>
            </a:r>
          </a:p>
          <a:p>
            <a:pPr indent="-228600">
              <a:lnSpc>
                <a:spcPct val="90000"/>
              </a:lnSpc>
              <a:spcAft>
                <a:spcPts val="600"/>
              </a:spcAft>
              <a:buFont typeface="Arial" panose="020B0604020202020204" pitchFamily="34" charset="0"/>
              <a:buChar char="•"/>
            </a:pPr>
            <a:endParaRPr lang="en-US" sz="2000" dirty="0"/>
          </a:p>
          <a:p>
            <a:pPr marL="285750" indent="-228600">
              <a:lnSpc>
                <a:spcPct val="90000"/>
              </a:lnSpc>
              <a:spcAft>
                <a:spcPts val="600"/>
              </a:spcAft>
              <a:buFont typeface="Arial" panose="020B0604020202020204" pitchFamily="34" charset="0"/>
              <a:buChar char="•"/>
            </a:pPr>
            <a:r>
              <a:rPr lang="en-US" sz="2000" dirty="0"/>
              <a:t>Change your profile picture that shows on the Member Directory</a:t>
            </a:r>
          </a:p>
          <a:p>
            <a:pPr marL="285750" indent="-228600">
              <a:lnSpc>
                <a:spcPct val="90000"/>
              </a:lnSpc>
              <a:spcAft>
                <a:spcPts val="600"/>
              </a:spcAft>
              <a:buFont typeface="Arial" panose="020B0604020202020204" pitchFamily="34" charset="0"/>
              <a:buChar char="•"/>
            </a:pPr>
            <a:r>
              <a:rPr lang="en-US" sz="2000" dirty="0"/>
              <a:t>Edit your privacy settings</a:t>
            </a:r>
          </a:p>
          <a:p>
            <a:pPr marL="285750" indent="-228600">
              <a:lnSpc>
                <a:spcPct val="90000"/>
              </a:lnSpc>
              <a:spcAft>
                <a:spcPts val="600"/>
              </a:spcAft>
              <a:buFont typeface="Arial" panose="020B0604020202020204" pitchFamily="34" charset="0"/>
              <a:buChar char="•"/>
            </a:pPr>
            <a:r>
              <a:rPr lang="en-US" sz="2000" dirty="0"/>
              <a:t>Change your password</a:t>
            </a:r>
          </a:p>
          <a:p>
            <a:pPr marL="285750" indent="-228600">
              <a:lnSpc>
                <a:spcPct val="90000"/>
              </a:lnSpc>
              <a:spcAft>
                <a:spcPts val="600"/>
              </a:spcAft>
              <a:buFont typeface="Arial" panose="020B0604020202020204" pitchFamily="34" charset="0"/>
              <a:buChar char="•"/>
            </a:pPr>
            <a:r>
              <a:rPr lang="en-US" sz="2000" dirty="0"/>
              <a:t>Manage how we contact you</a:t>
            </a:r>
          </a:p>
          <a:p>
            <a:pPr marL="285750" indent="-228600">
              <a:lnSpc>
                <a:spcPct val="90000"/>
              </a:lnSpc>
              <a:spcAft>
                <a:spcPts val="600"/>
              </a:spcAft>
              <a:buFont typeface="Arial" panose="020B0604020202020204" pitchFamily="34" charset="0"/>
              <a:buChar char="•"/>
            </a:pPr>
            <a:r>
              <a:rPr lang="en-US" sz="2000" dirty="0"/>
              <a:t>View past emails we have sent to you</a:t>
            </a:r>
          </a:p>
          <a:p>
            <a:pPr marL="285750" indent="-228600">
              <a:lnSpc>
                <a:spcPct val="90000"/>
              </a:lnSpc>
              <a:spcAft>
                <a:spcPts val="600"/>
              </a:spcAft>
              <a:buFont typeface="Arial" panose="020B0604020202020204" pitchFamily="34" charset="0"/>
              <a:buChar char="•"/>
            </a:pPr>
            <a:r>
              <a:rPr lang="en-US" sz="2000" dirty="0"/>
              <a:t>View a list of all your invoices</a:t>
            </a:r>
          </a:p>
          <a:p>
            <a:pPr marL="285750" indent="-228600">
              <a:lnSpc>
                <a:spcPct val="90000"/>
              </a:lnSpc>
              <a:spcAft>
                <a:spcPts val="600"/>
              </a:spcAft>
              <a:buFont typeface="Arial" panose="020B0604020202020204" pitchFamily="34" charset="0"/>
              <a:buChar char="•"/>
            </a:pPr>
            <a:r>
              <a:rPr lang="en-US" sz="2000" dirty="0"/>
              <a:t>View all forms that you have submitted </a:t>
            </a:r>
          </a:p>
          <a:p>
            <a:pPr>
              <a:lnSpc>
                <a:spcPct val="90000"/>
              </a:lnSpc>
              <a:spcAft>
                <a:spcPts val="600"/>
              </a:spcAft>
            </a:pPr>
            <a:br>
              <a:rPr lang="en-US" sz="1100" dirty="0"/>
            </a:br>
            <a:endParaRPr lang="en-US" sz="1100" dirty="0"/>
          </a:p>
        </p:txBody>
      </p:sp>
      <p:sp>
        <p:nvSpPr>
          <p:cNvPr id="17" name="Freeform: Shape 16">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103B6FC7-6270-4246-9556-3FB043A12546}"/>
              </a:ext>
            </a:extLst>
          </p:cNvPr>
          <p:cNvPicPr>
            <a:picLocks noChangeAspect="1"/>
          </p:cNvPicPr>
          <p:nvPr/>
        </p:nvPicPr>
        <p:blipFill rotWithShape="1">
          <a:blip r:embed="rId2">
            <a:extLst>
              <a:ext uri="{28A0092B-C50C-407E-A947-70E740481C1C}">
                <a14:useLocalDpi xmlns:a14="http://schemas.microsoft.com/office/drawing/2010/main" val="0"/>
              </a:ext>
            </a:extLst>
          </a:blip>
          <a:srcRect r="4010" b="2"/>
          <a:stretch>
            <a:fillRect/>
          </a:stretch>
        </p:blipFill>
        <p:spPr>
          <a:xfrm>
            <a:off x="6870112" y="-2008"/>
            <a:ext cx="5321888"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pic>
        <p:nvPicPr>
          <p:cNvPr id="6" name="Picture 5" descr="A close up of a sign&#10;&#10;Description automatically generated">
            <a:extLst>
              <a:ext uri="{FF2B5EF4-FFF2-40B4-BE49-F238E27FC236}">
                <a16:creationId xmlns:a16="http://schemas.microsoft.com/office/drawing/2014/main" id="{F3B8AAB2-5262-49C9-A947-9BDFF566BA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958" y="219743"/>
            <a:ext cx="838743" cy="840667"/>
          </a:xfrm>
          <a:prstGeom prst="rect">
            <a:avLst/>
          </a:prstGeom>
        </p:spPr>
      </p:pic>
    </p:spTree>
    <p:extLst>
      <p:ext uri="{BB962C8B-B14F-4D97-AF65-F5344CB8AC3E}">
        <p14:creationId xmlns:p14="http://schemas.microsoft.com/office/powerpoint/2010/main" val="1859832998"/>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3">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4C8CFE-5874-0F4B-9201-6BAF66EA6ECC}"/>
              </a:ext>
            </a:extLst>
          </p:cNvPr>
          <p:cNvSpPr>
            <a:spLocks noGrp="1"/>
          </p:cNvSpPr>
          <p:nvPr>
            <p:ph type="title"/>
          </p:nvPr>
        </p:nvSpPr>
        <p:spPr>
          <a:xfrm>
            <a:off x="643467" y="643467"/>
            <a:ext cx="3363974" cy="1597315"/>
          </a:xfrm>
          <a:noFill/>
          <a:ln w="19050">
            <a:solidFill>
              <a:schemeClr val="bg1"/>
            </a:solidFill>
          </a:ln>
        </p:spPr>
        <p:txBody>
          <a:bodyPr vert="horz" wrap="square" lIns="91440" tIns="45720" rIns="91440" bIns="45720" rtlCol="0" anchor="ctr">
            <a:normAutofit/>
          </a:bodyPr>
          <a:lstStyle/>
          <a:p>
            <a:pPr algn="ctr" defTabSz="914400"/>
            <a:r>
              <a:rPr lang="en-US" sz="2800" b="1" kern="1200" dirty="0">
                <a:solidFill>
                  <a:schemeClr val="bg1"/>
                </a:solidFill>
                <a:latin typeface="+mj-lt"/>
                <a:ea typeface="+mj-ea"/>
                <a:cs typeface="+mj-cs"/>
              </a:rPr>
              <a:t>My Profile</a:t>
            </a:r>
          </a:p>
        </p:txBody>
      </p:sp>
      <p:sp>
        <p:nvSpPr>
          <p:cNvPr id="7" name="TextBox 6">
            <a:extLst>
              <a:ext uri="{FF2B5EF4-FFF2-40B4-BE49-F238E27FC236}">
                <a16:creationId xmlns:a16="http://schemas.microsoft.com/office/drawing/2014/main" id="{A1497300-0090-8E48-B22D-4C81FBAAF655}"/>
              </a:ext>
            </a:extLst>
          </p:cNvPr>
          <p:cNvSpPr txBox="1"/>
          <p:nvPr/>
        </p:nvSpPr>
        <p:spPr>
          <a:xfrm>
            <a:off x="643468" y="2638044"/>
            <a:ext cx="3363974" cy="3415622"/>
          </a:xfrm>
          <a:prstGeom prst="rect">
            <a:avLst/>
          </a:prstGeom>
        </p:spPr>
        <p:txBody>
          <a:bodyPr vert="horz" lIns="91440" tIns="45720" rIns="91440" bIns="45720" rtlCol="0">
            <a:normAutofit/>
          </a:bodyPr>
          <a:lstStyle/>
          <a:p>
            <a:pPr marL="400050" lvl="0" indent="-285750">
              <a:lnSpc>
                <a:spcPct val="90000"/>
              </a:lnSpc>
              <a:spcAft>
                <a:spcPts val="600"/>
              </a:spcAft>
              <a:buFont typeface="Arial" panose="020B0604020202020204" pitchFamily="34" charset="0"/>
              <a:buChar char="•"/>
              <a:defRPr/>
            </a:pPr>
            <a:r>
              <a:rPr lang="en-US" sz="1600" dirty="0">
                <a:solidFill>
                  <a:schemeClr val="bg1"/>
                </a:solidFill>
              </a:rPr>
              <a:t>These fields show you what information we have now. Please fill in any blanks so that we can know you as well as possible.</a:t>
            </a:r>
          </a:p>
          <a:p>
            <a:pPr marL="400050" lvl="0" indent="-285750">
              <a:lnSpc>
                <a:spcPct val="90000"/>
              </a:lnSpc>
              <a:spcAft>
                <a:spcPts val="600"/>
              </a:spcAft>
              <a:buFont typeface="Arial" panose="020B0604020202020204" pitchFamily="34" charset="0"/>
              <a:buChar char="•"/>
              <a:defRPr/>
            </a:pPr>
            <a:r>
              <a:rPr lang="en-US" sz="1600" dirty="0">
                <a:solidFill>
                  <a:schemeClr val="bg1"/>
                </a:solidFill>
              </a:rPr>
              <a:t>Information here can be used on your Directory listings or for communications we send out.</a:t>
            </a:r>
          </a:p>
          <a:p>
            <a:pPr marL="400050" indent="-285750">
              <a:lnSpc>
                <a:spcPct val="90000"/>
              </a:lnSpc>
              <a:spcAft>
                <a:spcPts val="600"/>
              </a:spcAft>
              <a:buFont typeface="Arial" panose="020B0604020202020204" pitchFamily="34" charset="0"/>
              <a:buChar char="•"/>
              <a:defRPr/>
            </a:pPr>
            <a:r>
              <a:rPr lang="en-US" sz="1600" dirty="0">
                <a:solidFill>
                  <a:schemeClr val="bg1"/>
                </a:solidFill>
              </a:rPr>
              <a:t>Make sure to click Save at the end of the process.</a:t>
            </a:r>
          </a:p>
          <a:p>
            <a:pPr marL="114300" lvl="0">
              <a:lnSpc>
                <a:spcPct val="90000"/>
              </a:lnSpc>
              <a:spcAft>
                <a:spcPts val="600"/>
              </a:spcAft>
              <a:defRPr/>
            </a:pPr>
            <a:br>
              <a:rPr lang="en-US" sz="1600" dirty="0">
                <a:solidFill>
                  <a:schemeClr val="bg1"/>
                </a:solidFill>
              </a:rPr>
            </a:br>
            <a:endParaRPr lang="en-US" sz="1600" dirty="0">
              <a:solidFill>
                <a:schemeClr val="bg1"/>
              </a:solidFill>
            </a:endParaRPr>
          </a:p>
          <a:p>
            <a:pPr lvl="0" indent="-228600">
              <a:lnSpc>
                <a:spcPct val="90000"/>
              </a:lnSpc>
              <a:spcAft>
                <a:spcPts val="600"/>
              </a:spcAft>
              <a:buFont typeface="Arial" panose="020B0604020202020204" pitchFamily="34" charset="0"/>
              <a:buChar char="•"/>
              <a:defRPr/>
            </a:pPr>
            <a:endParaRPr lang="en-US" sz="1600" dirty="0">
              <a:solidFill>
                <a:schemeClr val="bg1"/>
              </a:solidFill>
            </a:endParaRPr>
          </a:p>
          <a:p>
            <a:pPr lvl="0" indent="-228600">
              <a:lnSpc>
                <a:spcPct val="90000"/>
              </a:lnSpc>
              <a:spcAft>
                <a:spcPts val="600"/>
              </a:spcAft>
              <a:buFont typeface="Arial" panose="020B0604020202020204" pitchFamily="34" charset="0"/>
              <a:buChar char="•"/>
              <a:defRPr/>
            </a:pPr>
            <a:endParaRPr lang="en-US" sz="1600" b="1" dirty="0">
              <a:solidFill>
                <a:schemeClr val="bg1"/>
              </a:solidFill>
            </a:endParaRPr>
          </a:p>
          <a:p>
            <a:pPr lvl="0" indent="-228600">
              <a:lnSpc>
                <a:spcPct val="90000"/>
              </a:lnSpc>
              <a:spcAft>
                <a:spcPts val="600"/>
              </a:spcAft>
              <a:buFont typeface="Arial" panose="020B0604020202020204" pitchFamily="34" charset="0"/>
              <a:buChar char="•"/>
              <a:defRPr/>
            </a:pPr>
            <a:endParaRPr lang="en-US" sz="1600" b="1" dirty="0">
              <a:solidFill>
                <a:schemeClr val="bg1"/>
              </a:solidFill>
            </a:endParaRPr>
          </a:p>
        </p:txBody>
      </p:sp>
      <p:pic>
        <p:nvPicPr>
          <p:cNvPr id="5" name="Picture 4">
            <a:extLst>
              <a:ext uri="{FF2B5EF4-FFF2-40B4-BE49-F238E27FC236}">
                <a16:creationId xmlns:a16="http://schemas.microsoft.com/office/drawing/2014/main" id="{7ABB9762-3745-134F-A36E-E2F449052D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1220" y="378056"/>
            <a:ext cx="3650084" cy="6131591"/>
          </a:xfrm>
          <a:prstGeom prst="rect">
            <a:avLst/>
          </a:prstGeom>
        </p:spPr>
      </p:pic>
      <p:pic>
        <p:nvPicPr>
          <p:cNvPr id="10" name="Picture 9" descr="A close up of a sign&#10;&#10;Description automatically generated">
            <a:extLst>
              <a:ext uri="{FF2B5EF4-FFF2-40B4-BE49-F238E27FC236}">
                <a16:creationId xmlns:a16="http://schemas.microsoft.com/office/drawing/2014/main" id="{E371AACC-65C3-46A6-8D67-0BE9FC47503D}"/>
              </a:ext>
            </a:extLst>
          </p:cNvPr>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224095" y="154675"/>
            <a:ext cx="838743" cy="840667"/>
          </a:xfrm>
          <a:prstGeom prst="rect">
            <a:avLst/>
          </a:prstGeom>
        </p:spPr>
      </p:pic>
    </p:spTree>
    <p:extLst>
      <p:ext uri="{BB962C8B-B14F-4D97-AF65-F5344CB8AC3E}">
        <p14:creationId xmlns:p14="http://schemas.microsoft.com/office/powerpoint/2010/main" val="41861694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Down Arrow 7">
            <a:extLst>
              <a:ext uri="{FF2B5EF4-FFF2-40B4-BE49-F238E27FC236}">
                <a16:creationId xmlns:a16="http://schemas.microsoft.com/office/drawing/2014/main" id="{B547373F-AF2E-4907-B442-9F902B387F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0100" y="-4763"/>
            <a:ext cx="3333749" cy="3338514"/>
          </a:xfrm>
          <a:prstGeom prst="downArrow">
            <a:avLst>
              <a:gd name="adj1" fmla="val 100000"/>
              <a:gd name="adj2" fmla="val 26890"/>
            </a:avLst>
          </a:prstGeom>
          <a:solidFill>
            <a:schemeClr val="tx1">
              <a:lumMod val="85000"/>
              <a:lumOff val="15000"/>
            </a:schemeClr>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4C8CFE-5874-0F4B-9201-6BAF66EA6ECC}"/>
              </a:ext>
            </a:extLst>
          </p:cNvPr>
          <p:cNvSpPr>
            <a:spLocks noGrp="1"/>
          </p:cNvSpPr>
          <p:nvPr>
            <p:ph type="title"/>
          </p:nvPr>
        </p:nvSpPr>
        <p:spPr>
          <a:xfrm>
            <a:off x="1028700" y="190501"/>
            <a:ext cx="2886075" cy="2486024"/>
          </a:xfrm>
          <a:noFill/>
        </p:spPr>
        <p:txBody>
          <a:bodyPr vert="horz" lIns="91440" tIns="45720" rIns="91440" bIns="45720" rtlCol="0" anchor="ctr">
            <a:normAutofit/>
          </a:bodyPr>
          <a:lstStyle/>
          <a:p>
            <a:pPr algn="ctr" defTabSz="914400"/>
            <a:r>
              <a:rPr lang="en-US" sz="3600" b="1" dirty="0">
                <a:solidFill>
                  <a:schemeClr val="bg1"/>
                </a:solidFill>
              </a:rPr>
              <a:t>Message History</a:t>
            </a:r>
          </a:p>
        </p:txBody>
      </p:sp>
      <p:pic>
        <p:nvPicPr>
          <p:cNvPr id="6" name="Picture 5">
            <a:extLst>
              <a:ext uri="{FF2B5EF4-FFF2-40B4-BE49-F238E27FC236}">
                <a16:creationId xmlns:a16="http://schemas.microsoft.com/office/drawing/2014/main" id="{8283141D-EB87-4745-9153-2E456E8B08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43375" y="143124"/>
            <a:ext cx="7992696" cy="6116858"/>
          </a:xfrm>
          <a:prstGeom prst="rect">
            <a:avLst/>
          </a:prstGeom>
        </p:spPr>
      </p:pic>
      <p:sp>
        <p:nvSpPr>
          <p:cNvPr id="7" name="TextBox 6">
            <a:extLst>
              <a:ext uri="{FF2B5EF4-FFF2-40B4-BE49-F238E27FC236}">
                <a16:creationId xmlns:a16="http://schemas.microsoft.com/office/drawing/2014/main" id="{A1497300-0090-8E48-B22D-4C81FBAAF655}"/>
              </a:ext>
            </a:extLst>
          </p:cNvPr>
          <p:cNvSpPr txBox="1"/>
          <p:nvPr/>
        </p:nvSpPr>
        <p:spPr>
          <a:xfrm>
            <a:off x="331061" y="3333751"/>
            <a:ext cx="3802788" cy="3693319"/>
          </a:xfrm>
          <a:prstGeom prst="rect">
            <a:avLst/>
          </a:prstGeom>
          <a:noFill/>
        </p:spPr>
        <p:txBody>
          <a:bodyPr wrap="square" rtlCol="0">
            <a:spAutoFit/>
          </a:bodyPr>
          <a:lstStyle/>
          <a:p>
            <a:r>
              <a:rPr lang="en-US" dirty="0"/>
              <a:t>The Message History area will show you all of the emails the organization has sent to your personal inbox. If you ever delete an email, there is a full record kept in this area of your profile. Simply click on the subject line to open the body of the email. </a:t>
            </a:r>
          </a:p>
          <a:p>
            <a:endParaRPr lang="en-US" dirty="0"/>
          </a:p>
          <a:p>
            <a:r>
              <a:rPr lang="en-US" dirty="0"/>
              <a:t>Having a hard time receiving emails? White List our email address.</a:t>
            </a:r>
            <a:br>
              <a:rPr lang="en-US" dirty="0"/>
            </a:br>
            <a:r>
              <a:rPr lang="en-US" dirty="0"/>
              <a:t> </a:t>
            </a:r>
            <a:r>
              <a:rPr lang="en-US" dirty="0">
                <a:hlinkClick r:id="rId3"/>
              </a:rPr>
              <a:t>Click here to see how. </a:t>
            </a:r>
            <a:br>
              <a:rPr lang="en-US" dirty="0"/>
            </a:br>
            <a:br>
              <a:rPr lang="en-US" dirty="0"/>
            </a:br>
            <a:endParaRPr lang="en-US" dirty="0"/>
          </a:p>
        </p:txBody>
      </p:sp>
      <p:pic>
        <p:nvPicPr>
          <p:cNvPr id="8" name="Picture 7" descr="A close up of a sign&#10;&#10;Description automatically generated">
            <a:extLst>
              <a:ext uri="{FF2B5EF4-FFF2-40B4-BE49-F238E27FC236}">
                <a16:creationId xmlns:a16="http://schemas.microsoft.com/office/drawing/2014/main" id="{155CB6AF-8EBB-4346-B296-58F4BD99D27A}"/>
              </a:ext>
            </a:extLst>
          </p:cNvPr>
          <p:cNvPicPr>
            <a:picLocks noChangeAspect="1"/>
          </p:cNvPicPr>
          <p:nvPr/>
        </p:nvPicPr>
        <p:blipFill>
          <a:blip r:embed="rId4">
            <a:alphaModFix/>
            <a:extLst>
              <a:ext uri="{28A0092B-C50C-407E-A947-70E740481C1C}">
                <a14:useLocalDpi xmlns:a14="http://schemas.microsoft.com/office/drawing/2010/main" val="0"/>
              </a:ext>
            </a:extLst>
          </a:blip>
          <a:stretch>
            <a:fillRect/>
          </a:stretch>
        </p:blipFill>
        <p:spPr>
          <a:xfrm>
            <a:off x="271192" y="190501"/>
            <a:ext cx="838743" cy="840667"/>
          </a:xfrm>
          <a:prstGeom prst="rect">
            <a:avLst/>
          </a:prstGeom>
        </p:spPr>
      </p:pic>
    </p:spTree>
    <p:extLst>
      <p:ext uri="{BB962C8B-B14F-4D97-AF65-F5344CB8AC3E}">
        <p14:creationId xmlns:p14="http://schemas.microsoft.com/office/powerpoint/2010/main" val="2818149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Down Arrow 7">
            <a:extLst>
              <a:ext uri="{FF2B5EF4-FFF2-40B4-BE49-F238E27FC236}">
                <a16:creationId xmlns:a16="http://schemas.microsoft.com/office/drawing/2014/main" id="{B547373F-AF2E-4907-B442-9F902B387F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0100" y="-4763"/>
            <a:ext cx="3333749" cy="3338514"/>
          </a:xfrm>
          <a:prstGeom prst="downArrow">
            <a:avLst>
              <a:gd name="adj1" fmla="val 100000"/>
              <a:gd name="adj2" fmla="val 26890"/>
            </a:avLst>
          </a:prstGeom>
          <a:solidFill>
            <a:schemeClr val="tx1">
              <a:lumMod val="85000"/>
              <a:lumOff val="15000"/>
            </a:schemeClr>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4C8CFE-5874-0F4B-9201-6BAF66EA6ECC}"/>
              </a:ext>
            </a:extLst>
          </p:cNvPr>
          <p:cNvSpPr>
            <a:spLocks noGrp="1"/>
          </p:cNvSpPr>
          <p:nvPr>
            <p:ph type="title"/>
          </p:nvPr>
        </p:nvSpPr>
        <p:spPr>
          <a:xfrm>
            <a:off x="1028700" y="190501"/>
            <a:ext cx="2886075" cy="2486024"/>
          </a:xfrm>
          <a:noFill/>
        </p:spPr>
        <p:txBody>
          <a:bodyPr vert="horz" lIns="91440" tIns="45720" rIns="91440" bIns="45720" rtlCol="0" anchor="ctr">
            <a:normAutofit/>
          </a:bodyPr>
          <a:lstStyle/>
          <a:p>
            <a:pPr lvl="0" algn="ctr">
              <a:defRPr/>
            </a:pPr>
            <a:r>
              <a:rPr lang="en-US" sz="3600" b="1" kern="0">
                <a:solidFill>
                  <a:schemeClr val="bg1"/>
                </a:solidFill>
                <a:latin typeface="Segoe UI Semibold" charset="0"/>
                <a:ea typeface="Segoe UI Semibold" charset="0"/>
                <a:cs typeface="Segoe UI Semibold" charset="0"/>
              </a:rPr>
              <a:t>View your Invoices</a:t>
            </a:r>
            <a:endParaRPr lang="en-US" sz="3600" b="1" kern="0" dirty="0">
              <a:solidFill>
                <a:schemeClr val="bg1"/>
              </a:solidFill>
              <a:latin typeface="Segoe UI Semibold" charset="0"/>
              <a:ea typeface="Segoe UI Semibold" charset="0"/>
              <a:cs typeface="Segoe UI Semibold" charset="0"/>
            </a:endParaRPr>
          </a:p>
        </p:txBody>
      </p:sp>
      <p:pic>
        <p:nvPicPr>
          <p:cNvPr id="4" name="Picture 3">
            <a:extLst>
              <a:ext uri="{FF2B5EF4-FFF2-40B4-BE49-F238E27FC236}">
                <a16:creationId xmlns:a16="http://schemas.microsoft.com/office/drawing/2014/main" id="{36E0D97D-DB11-CC45-81D6-40DDE7745E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2136" y="229522"/>
            <a:ext cx="937649" cy="939800"/>
          </a:xfrm>
          <a:prstGeom prst="rect">
            <a:avLst/>
          </a:prstGeom>
        </p:spPr>
      </p:pic>
      <p:sp>
        <p:nvSpPr>
          <p:cNvPr id="7" name="TextBox 6">
            <a:extLst>
              <a:ext uri="{FF2B5EF4-FFF2-40B4-BE49-F238E27FC236}">
                <a16:creationId xmlns:a16="http://schemas.microsoft.com/office/drawing/2014/main" id="{A1497300-0090-8E48-B22D-4C81FBAAF655}"/>
              </a:ext>
            </a:extLst>
          </p:cNvPr>
          <p:cNvSpPr txBox="1"/>
          <p:nvPr/>
        </p:nvSpPr>
        <p:spPr>
          <a:xfrm>
            <a:off x="331061" y="3333751"/>
            <a:ext cx="3802788" cy="3139321"/>
          </a:xfrm>
          <a:prstGeom prst="rect">
            <a:avLst/>
          </a:prstGeom>
          <a:noFill/>
        </p:spPr>
        <p:txBody>
          <a:bodyPr wrap="square" rtlCol="0">
            <a:spAutoFit/>
          </a:bodyPr>
          <a:lstStyle/>
          <a:p>
            <a:pPr marL="342900" lvl="0" indent="-342900">
              <a:buFont typeface="Arial" panose="020B0604020202020204" pitchFamily="34" charset="0"/>
              <a:buChar char="•"/>
              <a:defRPr/>
            </a:pPr>
            <a:r>
              <a:rPr lang="en-US" kern="0" dirty="0">
                <a:ea typeface="Segoe UI Semilight" charset="0"/>
                <a:cs typeface="Segoe UI Semilight" charset="0"/>
              </a:rPr>
              <a:t>Under ‘My Profile’ you have the ability to display your invoices.</a:t>
            </a:r>
          </a:p>
          <a:p>
            <a:pPr marL="342900" lvl="0" indent="-342900">
              <a:buFont typeface="Arial" panose="020B0604020202020204" pitchFamily="34" charset="0"/>
              <a:buChar char="•"/>
              <a:defRPr/>
            </a:pPr>
            <a:endParaRPr lang="en-US" kern="0" dirty="0">
              <a:ea typeface="Segoe UI Semilight" charset="0"/>
              <a:cs typeface="Segoe UI Semilight" charset="0"/>
            </a:endParaRPr>
          </a:p>
          <a:p>
            <a:pPr marL="342900" lvl="0" indent="-342900">
              <a:buFont typeface="Arial" panose="020B0604020202020204" pitchFamily="34" charset="0"/>
              <a:buChar char="•"/>
              <a:defRPr/>
            </a:pPr>
            <a:r>
              <a:rPr lang="en-US" kern="0" dirty="0">
                <a:ea typeface="Segoe UI Semilight" charset="0"/>
                <a:cs typeface="Segoe UI Semilight" charset="0"/>
              </a:rPr>
              <a:t>This area will show you past paid invoices and open invoices that you are able to pay. </a:t>
            </a:r>
            <a:br>
              <a:rPr lang="en-US" kern="0" dirty="0">
                <a:ea typeface="Segoe UI Semilight" charset="0"/>
                <a:cs typeface="Segoe UI Semilight" charset="0"/>
              </a:rPr>
            </a:br>
            <a:endParaRPr lang="en-US" kern="0" dirty="0">
              <a:ea typeface="Segoe UI Semilight" charset="0"/>
              <a:cs typeface="Segoe UI Semilight" charset="0"/>
            </a:endParaRPr>
          </a:p>
          <a:p>
            <a:pPr marL="342900" lvl="0" indent="-342900">
              <a:buFont typeface="Arial" panose="020B0604020202020204" pitchFamily="34" charset="0"/>
              <a:buChar char="•"/>
              <a:defRPr/>
            </a:pPr>
            <a:r>
              <a:rPr lang="en-US" kern="0" dirty="0">
                <a:ea typeface="Segoe UI Semilight" charset="0"/>
                <a:cs typeface="Segoe UI Semilight" charset="0"/>
              </a:rPr>
              <a:t>To open any of these invoices, simply click on the Invoice ID to view the invoice.</a:t>
            </a:r>
            <a:br>
              <a:rPr lang="en-US" kern="0" dirty="0">
                <a:ea typeface="Segoe UI Semilight" charset="0"/>
                <a:cs typeface="Segoe UI Semilight" charset="0"/>
              </a:rPr>
            </a:br>
            <a:endParaRPr lang="en-US" i="1" kern="0" dirty="0">
              <a:ea typeface="Segoe UI Semilight" charset="0"/>
              <a:cs typeface="Segoe UI Semilight" charset="0"/>
            </a:endParaRPr>
          </a:p>
        </p:txBody>
      </p:sp>
      <p:pic>
        <p:nvPicPr>
          <p:cNvPr id="8" name="Picture 7">
            <a:extLst>
              <a:ext uri="{FF2B5EF4-FFF2-40B4-BE49-F238E27FC236}">
                <a16:creationId xmlns:a16="http://schemas.microsoft.com/office/drawing/2014/main" id="{77034369-B6AE-8D43-B479-1EF26E1CE6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2493" y="0"/>
            <a:ext cx="6076709" cy="6858000"/>
          </a:xfrm>
          <a:prstGeom prst="rect">
            <a:avLst/>
          </a:prstGeom>
        </p:spPr>
      </p:pic>
    </p:spTree>
    <p:extLst>
      <p:ext uri="{BB962C8B-B14F-4D97-AF65-F5344CB8AC3E}">
        <p14:creationId xmlns:p14="http://schemas.microsoft.com/office/powerpoint/2010/main" val="20148719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1" name="Down Arrow 7">
            <a:extLst>
              <a:ext uri="{FF2B5EF4-FFF2-40B4-BE49-F238E27FC236}">
                <a16:creationId xmlns:a16="http://schemas.microsoft.com/office/drawing/2014/main" id="{73DE2CFE-42F2-48F0-8706-5264E012B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288521" y="381403"/>
            <a:ext cx="2200313" cy="3342508"/>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64C8CFE-5874-0F4B-9201-6BAF66EA6ECC}"/>
              </a:ext>
            </a:extLst>
          </p:cNvPr>
          <p:cNvSpPr>
            <a:spLocks noGrp="1"/>
          </p:cNvSpPr>
          <p:nvPr>
            <p:ph type="title"/>
          </p:nvPr>
        </p:nvSpPr>
        <p:spPr>
          <a:xfrm>
            <a:off x="966952" y="1204108"/>
            <a:ext cx="2669406" cy="1781175"/>
          </a:xfrm>
        </p:spPr>
        <p:txBody>
          <a:bodyPr vert="horz" lIns="91440" tIns="45720" rIns="91440" bIns="45720" rtlCol="0" anchor="ctr">
            <a:normAutofit/>
          </a:bodyPr>
          <a:lstStyle/>
          <a:p>
            <a:pPr lvl="0">
              <a:defRPr/>
            </a:pPr>
            <a:r>
              <a:rPr lang="en-US" sz="3200" b="1" kern="0" dirty="0">
                <a:solidFill>
                  <a:schemeClr val="bg1"/>
                </a:solidFill>
                <a:ea typeface="Segoe UI Semibold" charset="0"/>
                <a:cs typeface="Segoe UI Semibold" charset="0"/>
              </a:rPr>
              <a:t>Pay Your Invoices</a:t>
            </a:r>
          </a:p>
        </p:txBody>
      </p:sp>
      <p:sp>
        <p:nvSpPr>
          <p:cNvPr id="3" name="TextBox 2">
            <a:extLst>
              <a:ext uri="{FF2B5EF4-FFF2-40B4-BE49-F238E27FC236}">
                <a16:creationId xmlns:a16="http://schemas.microsoft.com/office/drawing/2014/main" id="{3966CA1B-C203-BC48-8EB7-B579DB5982AA}"/>
              </a:ext>
            </a:extLst>
          </p:cNvPr>
          <p:cNvSpPr txBox="1"/>
          <p:nvPr/>
        </p:nvSpPr>
        <p:spPr>
          <a:xfrm>
            <a:off x="643468" y="3404422"/>
            <a:ext cx="4667377" cy="3130337"/>
          </a:xfrm>
          <a:prstGeom prst="rect">
            <a:avLst/>
          </a:prstGeom>
        </p:spPr>
        <p:txBody>
          <a:bodyPr vert="horz" lIns="91440" tIns="45720" rIns="91440" bIns="45720" rtlCol="0">
            <a:normAutofit fontScale="92500"/>
          </a:bodyPr>
          <a:lstStyle/>
          <a:p>
            <a:r>
              <a:rPr lang="en-US" sz="2400" dirty="0"/>
              <a:t>Once you have clicked on the Invoice ID</a:t>
            </a:r>
          </a:p>
          <a:p>
            <a:r>
              <a:rPr lang="en-US" sz="2400" dirty="0"/>
              <a:t>You have the option to pay an open invoice or download an invoice. </a:t>
            </a:r>
          </a:p>
          <a:p>
            <a:endParaRPr lang="en-US" sz="2400" dirty="0"/>
          </a:p>
          <a:p>
            <a:r>
              <a:rPr lang="en-US" sz="2400" b="1" dirty="0"/>
              <a:t>Paying an Invoice: </a:t>
            </a:r>
            <a:r>
              <a:rPr lang="en-US" sz="2400" dirty="0"/>
              <a:t>Paying an invoice couldn’t be easier. Simply click on the button at the bottom ‘Pay Now. Our payment area will come up for you to enter your card and billing information. </a:t>
            </a:r>
          </a:p>
          <a:p>
            <a:pPr indent="-228600">
              <a:lnSpc>
                <a:spcPct val="90000"/>
              </a:lnSpc>
              <a:spcAft>
                <a:spcPts val="600"/>
              </a:spcAft>
              <a:buFont typeface="Arial" panose="020B0604020202020204" pitchFamily="34" charset="0"/>
              <a:buChar char="•"/>
            </a:pPr>
            <a:endParaRPr lang="en-US" sz="1600" dirty="0"/>
          </a:p>
        </p:txBody>
      </p:sp>
      <p:sp>
        <p:nvSpPr>
          <p:cNvPr id="7" name="TextBox 6">
            <a:extLst>
              <a:ext uri="{FF2B5EF4-FFF2-40B4-BE49-F238E27FC236}">
                <a16:creationId xmlns:a16="http://schemas.microsoft.com/office/drawing/2014/main" id="{A1497300-0090-8E48-B22D-4C81FBAAF655}"/>
              </a:ext>
            </a:extLst>
          </p:cNvPr>
          <p:cNvSpPr txBox="1"/>
          <p:nvPr/>
        </p:nvSpPr>
        <p:spPr>
          <a:xfrm>
            <a:off x="643468" y="2638044"/>
            <a:ext cx="3363974" cy="3415622"/>
          </a:xfrm>
          <a:prstGeom prst="rect">
            <a:avLst/>
          </a:prstGeom>
        </p:spPr>
        <p:txBody>
          <a:bodyPr vert="horz" lIns="91440" tIns="45720" rIns="91440" bIns="45720" rtlCol="0">
            <a:normAutofit/>
          </a:bodyPr>
          <a:lstStyle/>
          <a:p>
            <a:pPr lvl="0">
              <a:lnSpc>
                <a:spcPct val="90000"/>
              </a:lnSpc>
              <a:spcAft>
                <a:spcPts val="600"/>
              </a:spcAft>
              <a:defRPr/>
            </a:pPr>
            <a:br>
              <a:rPr lang="en-US" sz="1600" dirty="0">
                <a:solidFill>
                  <a:schemeClr val="bg1"/>
                </a:solidFill>
              </a:rPr>
            </a:br>
            <a:endParaRPr lang="en-US" sz="1600" dirty="0">
              <a:solidFill>
                <a:schemeClr val="bg1"/>
              </a:solidFill>
            </a:endParaRPr>
          </a:p>
          <a:p>
            <a:pPr lvl="0" indent="-228600">
              <a:lnSpc>
                <a:spcPct val="90000"/>
              </a:lnSpc>
              <a:spcAft>
                <a:spcPts val="600"/>
              </a:spcAft>
              <a:buFont typeface="Arial" panose="020B0604020202020204" pitchFamily="34" charset="0"/>
              <a:buChar char="•"/>
              <a:defRPr/>
            </a:pPr>
            <a:endParaRPr lang="en-US" sz="1600" dirty="0">
              <a:solidFill>
                <a:schemeClr val="bg1"/>
              </a:solidFill>
            </a:endParaRPr>
          </a:p>
          <a:p>
            <a:pPr lvl="0" indent="-228600">
              <a:lnSpc>
                <a:spcPct val="90000"/>
              </a:lnSpc>
              <a:spcAft>
                <a:spcPts val="600"/>
              </a:spcAft>
              <a:buFont typeface="Arial" panose="020B0604020202020204" pitchFamily="34" charset="0"/>
              <a:buChar char="•"/>
              <a:defRPr/>
            </a:pPr>
            <a:endParaRPr lang="en-US" sz="1600" b="1" dirty="0">
              <a:solidFill>
                <a:schemeClr val="bg1"/>
              </a:solidFill>
            </a:endParaRPr>
          </a:p>
          <a:p>
            <a:pPr lvl="0" indent="-228600">
              <a:lnSpc>
                <a:spcPct val="90000"/>
              </a:lnSpc>
              <a:spcAft>
                <a:spcPts val="600"/>
              </a:spcAft>
              <a:buFont typeface="Arial" panose="020B0604020202020204" pitchFamily="34" charset="0"/>
              <a:buChar char="•"/>
              <a:defRPr/>
            </a:pPr>
            <a:endParaRPr lang="en-US" sz="1600" b="1" dirty="0">
              <a:solidFill>
                <a:schemeClr val="bg1"/>
              </a:solidFill>
            </a:endParaRPr>
          </a:p>
        </p:txBody>
      </p:sp>
      <p:pic>
        <p:nvPicPr>
          <p:cNvPr id="4" name="Picture 3">
            <a:extLst>
              <a:ext uri="{FF2B5EF4-FFF2-40B4-BE49-F238E27FC236}">
                <a16:creationId xmlns:a16="http://schemas.microsoft.com/office/drawing/2014/main" id="{36E0D97D-DB11-CC45-81D6-40DDE7745E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2136" y="229522"/>
            <a:ext cx="937649" cy="939800"/>
          </a:xfrm>
          <a:prstGeom prst="rect">
            <a:avLst/>
          </a:prstGeom>
        </p:spPr>
      </p:pic>
      <p:pic>
        <p:nvPicPr>
          <p:cNvPr id="10" name="Picture 9">
            <a:extLst>
              <a:ext uri="{FF2B5EF4-FFF2-40B4-BE49-F238E27FC236}">
                <a16:creationId xmlns:a16="http://schemas.microsoft.com/office/drawing/2014/main" id="{9DDAFD1C-6F3A-064B-A747-B2D6A31F2E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5607" y="0"/>
            <a:ext cx="6615332" cy="6858000"/>
          </a:xfrm>
          <a:prstGeom prst="rect">
            <a:avLst/>
          </a:prstGeom>
        </p:spPr>
      </p:pic>
    </p:spTree>
    <p:extLst>
      <p:ext uri="{BB962C8B-B14F-4D97-AF65-F5344CB8AC3E}">
        <p14:creationId xmlns:p14="http://schemas.microsoft.com/office/powerpoint/2010/main" val="385744695"/>
      </p:ext>
    </p:extLst>
  </p:cSld>
  <p:clrMapOvr>
    <a:masterClrMapping/>
  </p:clrMapOvr>
</p:sld>
</file>

<file path=ppt/theme/theme1.xml><?xml version="1.0" encoding="utf-8"?>
<a:theme xmlns:a="http://schemas.openxmlformats.org/drawingml/2006/main" name="1_Office Theme">
  <a:themeElements>
    <a:clrScheme name="WebLink">
      <a:dk1>
        <a:srgbClr val="0675AA"/>
      </a:dk1>
      <a:lt1>
        <a:srgbClr val="FFFFFF"/>
      </a:lt1>
      <a:dk2>
        <a:srgbClr val="2D2D2D"/>
      </a:dk2>
      <a:lt2>
        <a:srgbClr val="E7E6E6"/>
      </a:lt2>
      <a:accent1>
        <a:srgbClr val="D2B132"/>
      </a:accent1>
      <a:accent2>
        <a:srgbClr val="AC1E2D"/>
      </a:accent2>
      <a:accent3>
        <a:srgbClr val="F1A01F"/>
      </a:accent3>
      <a:accent4>
        <a:srgbClr val="549743"/>
      </a:accent4>
      <a:accent5>
        <a:srgbClr val="7853A2"/>
      </a:accent5>
      <a:accent6>
        <a:srgbClr val="000000"/>
      </a:accent6>
      <a:hlink>
        <a:srgbClr val="64A454"/>
      </a:hlink>
      <a:folHlink>
        <a:srgbClr val="7853A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496</TotalTime>
  <Words>919</Words>
  <Application>Microsoft Office PowerPoint</Application>
  <PresentationFormat>Widescreen</PresentationFormat>
  <Paragraphs>121</Paragraphs>
  <Slides>19</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Calibri</vt:lpstr>
      <vt:lpstr>Calibri Light</vt:lpstr>
      <vt:lpstr>Segoe UI</vt:lpstr>
      <vt:lpstr>Segoe UI Light</vt:lpstr>
      <vt:lpstr>Segoe UI Semibold</vt:lpstr>
      <vt:lpstr>Segoe UI Semilight</vt:lpstr>
      <vt:lpstr>1_Office Theme</vt:lpstr>
      <vt:lpstr>PowerPoint Presentation</vt:lpstr>
      <vt:lpstr>Membership Has its Privileges</vt:lpstr>
      <vt:lpstr>PowerPoint Presentation</vt:lpstr>
      <vt:lpstr>What Can I Do Here?</vt:lpstr>
      <vt:lpstr>PowerPoint Presentation</vt:lpstr>
      <vt:lpstr>My Profile</vt:lpstr>
      <vt:lpstr>Message History</vt:lpstr>
      <vt:lpstr>View your Invoices</vt:lpstr>
      <vt:lpstr>Pay Your Invoices</vt:lpstr>
      <vt:lpstr>Organization Structure. </vt:lpstr>
      <vt:lpstr>   Key Contacts</vt:lpstr>
      <vt:lpstr>Member Directory</vt:lpstr>
      <vt:lpstr>E-List</vt:lpstr>
      <vt:lpstr> How to Renew Your Membership</vt:lpstr>
      <vt:lpstr>Renew from your personal inbox</vt:lpstr>
      <vt:lpstr>Renew From Your Profile</vt:lpstr>
      <vt:lpstr>Pay Your Renewal Invoice</vt:lpstr>
      <vt:lpstr>   Key Contacts</vt:lpstr>
      <vt:lpstr>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 Sue Findlater</dc:creator>
  <cp:lastModifiedBy>Wanda Minick</cp:lastModifiedBy>
  <cp:revision>22</cp:revision>
  <cp:lastPrinted>2019-06-04T18:28:56Z</cp:lastPrinted>
  <dcterms:created xsi:type="dcterms:W3CDTF">2018-11-13T18:09:10Z</dcterms:created>
  <dcterms:modified xsi:type="dcterms:W3CDTF">2019-06-04T18:43:52Z</dcterms:modified>
</cp:coreProperties>
</file>